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7" r:id="rId3"/>
    <p:sldId id="273" r:id="rId4"/>
    <p:sldId id="274" r:id="rId5"/>
    <p:sldId id="258" r:id="rId6"/>
    <p:sldId id="275" r:id="rId7"/>
    <p:sldId id="276" r:id="rId8"/>
    <p:sldId id="277" r:id="rId9"/>
    <p:sldId id="259" r:id="rId10"/>
    <p:sldId id="292" r:id="rId11"/>
    <p:sldId id="280" r:id="rId12"/>
    <p:sldId id="260" r:id="rId13"/>
    <p:sldId id="293" r:id="rId14"/>
    <p:sldId id="261" r:id="rId15"/>
    <p:sldId id="287" r:id="rId16"/>
    <p:sldId id="268" r:id="rId17"/>
    <p:sldId id="263" r:id="rId18"/>
    <p:sldId id="288" r:id="rId19"/>
    <p:sldId id="289" r:id="rId20"/>
    <p:sldId id="286" r:id="rId21"/>
    <p:sldId id="294" r:id="rId22"/>
    <p:sldId id="284" r:id="rId23"/>
    <p:sldId id="285" r:id="rId24"/>
    <p:sldId id="291" r:id="rId25"/>
    <p:sldId id="296" r:id="rId26"/>
    <p:sldId id="302" r:id="rId27"/>
    <p:sldId id="297" r:id="rId28"/>
    <p:sldId id="298" r:id="rId29"/>
    <p:sldId id="299" r:id="rId30"/>
    <p:sldId id="300" r:id="rId31"/>
    <p:sldId id="264" r:id="rId32"/>
    <p:sldId id="270" r:id="rId33"/>
    <p:sldId id="267" r:id="rId34"/>
    <p:sldId id="301" r:id="rId35"/>
    <p:sldId id="26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90" d="100"/>
          <a:sy n="90" d="100"/>
        </p:scale>
        <p:origin x="4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C788EDE7-6C4B-419F-847A-32E5DA768005}" type="slidenum">
              <a:rPr lang="en-IN" smtClean="0"/>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8337720-208C-4768-8B73-805B91A149C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8337720-208C-4768-8B73-805B91A149C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8EDE7-6C4B-419F-847A-32E5DA768005}" type="slidenum">
              <a:rPr lang="en-IN" smtClean="0"/>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8337720-208C-4768-8B73-805B91A149C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8337720-208C-4768-8B73-805B91A149C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88EDE7-6C4B-419F-847A-32E5DA768005}" type="slidenum">
              <a:rPr lang="en-IN" smtClean="0"/>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337720-208C-4768-8B73-805B91A149C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88EDE7-6C4B-419F-847A-32E5DA768005}" type="slidenum">
              <a:rPr lang="en-IN" smtClean="0"/>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37720-208C-4768-8B73-805B91A149C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8337720-208C-4768-8B73-805B91A149C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8EDE7-6C4B-419F-847A-32E5DA768005}" type="slidenum">
              <a:rPr lang="en-IN" smtClean="0"/>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8337720-208C-4768-8B73-805B91A149C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8EDE7-6C4B-419F-847A-32E5DA768005}"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337720-208C-4768-8B73-805B91A149C5}" type="datetimeFigureOut">
              <a:rPr lang="en-IN" smtClean="0"/>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788EDE7-6C4B-419F-847A-32E5DA768005}"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3535" y="1455174"/>
            <a:ext cx="6550465" cy="475225"/>
          </a:xfrm>
        </p:spPr>
        <p:txBody>
          <a:bodyPr>
            <a:normAutofit fontScale="90000"/>
          </a:bodyPr>
          <a:lstStyle/>
          <a:p>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A.G.M RURAL COLLEGE OF ENGINEERING AND            TECHNOLOGY VARUR, HUBBALLI</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(Department Of Computer Science Engineering)</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962155" y="2799736"/>
            <a:ext cx="10557400" cy="3389571"/>
          </a:xfrm>
        </p:spPr>
        <p:txBody>
          <a:bodyPr>
            <a:normAutofit fontScale="25000" lnSpcReduction="20000"/>
          </a:bodyPr>
          <a:lstStyle/>
          <a:p>
            <a:pPr marL="0" indent="0" algn="ctr">
              <a:buNone/>
            </a:pPr>
            <a:r>
              <a:rPr lang="en-IN" sz="12800" b="1" dirty="0">
                <a:solidFill>
                  <a:schemeClr val="accent1"/>
                </a:solidFill>
                <a:latin typeface="Times New Roman" panose="02020603050405020304" pitchFamily="18" charset="0"/>
                <a:cs typeface="Times New Roman" panose="02020603050405020304" pitchFamily="18" charset="0"/>
              </a:rPr>
              <a:t>Final Year Project </a:t>
            </a:r>
            <a:endParaRPr lang="en-IN" sz="12800" b="1" dirty="0">
              <a:solidFill>
                <a:schemeClr val="accent1"/>
              </a:solidFill>
              <a:latin typeface="Times New Roman" panose="02020603050405020304" pitchFamily="18" charset="0"/>
              <a:cs typeface="Times New Roman" panose="02020603050405020304" pitchFamily="18" charset="0"/>
            </a:endParaRPr>
          </a:p>
          <a:p>
            <a:pPr marL="0" indent="0" algn="ctr">
              <a:buNone/>
            </a:pPr>
            <a:r>
              <a:rPr lang="en-IN" sz="12800" b="1" dirty="0">
                <a:solidFill>
                  <a:schemeClr val="accent1"/>
                </a:solidFill>
                <a:latin typeface="Times New Roman" panose="02020603050405020304" pitchFamily="18" charset="0"/>
                <a:cs typeface="Times New Roman" panose="02020603050405020304" pitchFamily="18" charset="0"/>
              </a:rPr>
              <a:t>“AGROSHAKTI”     </a:t>
            </a:r>
            <a:endParaRPr lang="en-IN" sz="12800" b="1" dirty="0">
              <a:solidFill>
                <a:schemeClr val="accent1"/>
              </a:solidFill>
              <a:latin typeface="Times New Roman" panose="02020603050405020304" pitchFamily="18" charset="0"/>
              <a:cs typeface="Times New Roman" panose="02020603050405020304" pitchFamily="18" charset="0"/>
            </a:endParaRP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2300" dirty="0">
              <a:latin typeface="Times New Roman" panose="02020603050405020304" pitchFamily="18" charset="0"/>
              <a:cs typeface="Times New Roman" panose="02020603050405020304" pitchFamily="18" charset="0"/>
            </a:endParaRPr>
          </a:p>
          <a:p>
            <a:pPr marL="0" indent="0">
              <a:buNone/>
            </a:pPr>
            <a:r>
              <a:rPr lang="en-IN" sz="7200" dirty="0">
                <a:latin typeface="Times New Roman" panose="02020603050405020304" pitchFamily="18" charset="0"/>
                <a:cs typeface="Times New Roman" panose="02020603050405020304" pitchFamily="18" charset="0"/>
              </a:rPr>
              <a:t>Project Coordinator: - Prof. Vinaykumar </a:t>
            </a:r>
            <a:r>
              <a:rPr lang="en-IN" sz="7200" dirty="0" err="1">
                <a:latin typeface="Times New Roman" panose="02020603050405020304" pitchFamily="18" charset="0"/>
                <a:cs typeface="Times New Roman" panose="02020603050405020304" pitchFamily="18" charset="0"/>
              </a:rPr>
              <a:t>Beelagi</a:t>
            </a:r>
            <a:r>
              <a:rPr lang="en-IN" sz="7200" dirty="0">
                <a:latin typeface="Times New Roman" panose="02020603050405020304" pitchFamily="18" charset="0"/>
                <a:cs typeface="Times New Roman" panose="02020603050405020304" pitchFamily="18" charset="0"/>
              </a:rPr>
              <a:t>                	Presented by:-</a:t>
            </a:r>
            <a:endParaRPr lang="en-IN" sz="7200" dirty="0">
              <a:latin typeface="Times New Roman" panose="02020603050405020304" pitchFamily="18" charset="0"/>
              <a:cs typeface="Times New Roman" panose="02020603050405020304" pitchFamily="18" charset="0"/>
            </a:endParaRPr>
          </a:p>
          <a:p>
            <a:pPr marL="0" indent="0">
              <a:buNone/>
            </a:pPr>
            <a:r>
              <a:rPr lang="en-IN" sz="7200" dirty="0">
                <a:latin typeface="Times New Roman" panose="02020603050405020304" pitchFamily="18" charset="0"/>
                <a:cs typeface="Times New Roman" panose="02020603050405020304" pitchFamily="18" charset="0"/>
              </a:rPr>
              <a:t>Project Guide :- Dr. Surekha </a:t>
            </a:r>
            <a:r>
              <a:rPr lang="en-IN" sz="7200" dirty="0" err="1">
                <a:latin typeface="Times New Roman" panose="02020603050405020304" pitchFamily="18" charset="0"/>
                <a:cs typeface="Times New Roman" panose="02020603050405020304" pitchFamily="18" charset="0"/>
              </a:rPr>
              <a:t>Pinnapati</a:t>
            </a:r>
            <a:r>
              <a:rPr lang="en-IN" sz="7200" dirty="0">
                <a:latin typeface="Times New Roman" panose="02020603050405020304" pitchFamily="18" charset="0"/>
                <a:cs typeface="Times New Roman" panose="02020603050405020304" pitchFamily="18" charset="0"/>
              </a:rPr>
              <a:t>                                      	Mr. Aman A Gujjar – 2AV21CS004</a:t>
            </a:r>
            <a:endParaRPr lang="en-IN" sz="7200" dirty="0">
              <a:latin typeface="Times New Roman" panose="02020603050405020304" pitchFamily="18" charset="0"/>
              <a:cs typeface="Times New Roman" panose="02020603050405020304" pitchFamily="18" charset="0"/>
            </a:endParaRPr>
          </a:p>
          <a:p>
            <a:pPr marL="0" indent="0">
              <a:buNone/>
            </a:pPr>
            <a:r>
              <a:rPr lang="en-IN" sz="7200" dirty="0">
                <a:latin typeface="Times New Roman" panose="02020603050405020304" pitchFamily="18" charset="0"/>
                <a:cs typeface="Times New Roman" panose="02020603050405020304" pitchFamily="18" charset="0"/>
              </a:rPr>
              <a:t>                                                                                                 	Mr. Mohammed Ansar Hansi – 2AV21CS030</a:t>
            </a:r>
            <a:endParaRPr lang="en-IN" sz="7200" dirty="0">
              <a:latin typeface="Times New Roman" panose="02020603050405020304" pitchFamily="18" charset="0"/>
              <a:cs typeface="Times New Roman" panose="02020603050405020304" pitchFamily="18" charset="0"/>
            </a:endParaRPr>
          </a:p>
          <a:p>
            <a:pPr marL="0" indent="0">
              <a:buNone/>
            </a:pPr>
            <a:r>
              <a:rPr lang="en-IN" sz="7200" dirty="0">
                <a:latin typeface="Times New Roman" panose="02020603050405020304" pitchFamily="18" charset="0"/>
                <a:cs typeface="Times New Roman" panose="02020603050405020304" pitchFamily="18" charset="0"/>
              </a:rPr>
              <a:t>													Ms. Nameera Khatib – 2AV21CS032</a:t>
            </a:r>
            <a:endParaRPr lang="en-IN" sz="7200" dirty="0">
              <a:latin typeface="Times New Roman" panose="02020603050405020304" pitchFamily="18" charset="0"/>
              <a:cs typeface="Times New Roman" panose="02020603050405020304" pitchFamily="18" charset="0"/>
            </a:endParaRPr>
          </a:p>
          <a:p>
            <a:pPr marL="0" indent="0">
              <a:buNone/>
            </a:pPr>
            <a:r>
              <a:rPr lang="en-IN" sz="7200" dirty="0">
                <a:latin typeface="Times New Roman" panose="02020603050405020304" pitchFamily="18" charset="0"/>
                <a:cs typeface="Times New Roman" panose="02020603050405020304" pitchFamily="18" charset="0"/>
              </a:rPr>
              <a:t>													Ms. Vidya </a:t>
            </a:r>
            <a:r>
              <a:rPr lang="en-IN" sz="7200" dirty="0" err="1">
                <a:latin typeface="Times New Roman" panose="02020603050405020304" pitchFamily="18" charset="0"/>
                <a:cs typeface="Times New Roman" panose="02020603050405020304" pitchFamily="18" charset="0"/>
              </a:rPr>
              <a:t>Yaligar</a:t>
            </a:r>
            <a:r>
              <a:rPr lang="en-IN" sz="7200" dirty="0">
                <a:latin typeface="Times New Roman" panose="02020603050405020304" pitchFamily="18" charset="0"/>
                <a:cs typeface="Times New Roman" panose="02020603050405020304" pitchFamily="18" charset="0"/>
              </a:rPr>
              <a:t> – 2AV21CS061</a:t>
            </a:r>
            <a:endParaRPr lang="en-IN" sz="9600" dirty="0">
              <a:latin typeface="Times New Roman" panose="02020603050405020304" pitchFamily="18" charset="0"/>
              <a:cs typeface="Times New Roman" panose="02020603050405020304" pitchFamily="18" charset="0"/>
            </a:endParaRPr>
          </a:p>
          <a:p>
            <a:endParaRPr lang="en-US" sz="9600" dirty="0">
              <a:latin typeface="Times New Roman" panose="02020603050405020304" pitchFamily="18" charset="0"/>
              <a:cs typeface="Times New Roman" panose="02020603050405020304" pitchFamily="18" charset="0"/>
            </a:endParaRPr>
          </a:p>
          <a:p>
            <a:pPr marL="0" indent="0" algn="ctr">
              <a:buNone/>
            </a:pPr>
            <a:endParaRPr lang="en-IN" sz="7400" b="1" dirty="0">
              <a:solidFill>
                <a:schemeClr val="accent1"/>
              </a:solidFill>
              <a:latin typeface="Times New Roman" panose="02020603050405020304" pitchFamily="18" charset="0"/>
              <a:cs typeface="Times New Roman" panose="02020603050405020304" pitchFamily="18" charset="0"/>
            </a:endParaRPr>
          </a:p>
          <a:p>
            <a:pPr marL="0" indent="0" algn="ctr">
              <a:buNone/>
            </a:pPr>
            <a:r>
              <a:rPr lang="en-IN" b="1" dirty="0">
                <a:solidFill>
                  <a:schemeClr val="accent1"/>
                </a:solidFill>
                <a:latin typeface="Times New Roman" panose="02020603050405020304" pitchFamily="18" charset="0"/>
                <a:cs typeface="Times New Roman" panose="02020603050405020304" pitchFamily="18" charset="0"/>
              </a:rPr>
              <a:t>                                                                                                                                                                                                                                                                                                                                                                                                                                                                                                                                                                                                  </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1" cstate="print">
            <a:extLst>
              <a:ext uri="{28A0092B-C50C-407E-A947-70E740481C1C}">
                <a14:useLocalDpi xmlns:a14="http://schemas.microsoft.com/office/drawing/2010/main" val="0"/>
              </a:ext>
            </a:extLst>
          </a:blip>
          <a:srcRect r="7186" b="11976"/>
          <a:stretch>
            <a:fillRect/>
          </a:stretch>
        </p:blipFill>
        <p:spPr bwMode="auto">
          <a:xfrm>
            <a:off x="677333" y="668693"/>
            <a:ext cx="1761959" cy="1457849"/>
          </a:xfrm>
          <a:prstGeom prst="rect">
            <a:avLst/>
          </a:prstGeom>
          <a:noFill/>
          <a:ln>
            <a:noFill/>
          </a:ln>
        </p:spPr>
      </p:pic>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8823" y="747351"/>
            <a:ext cx="1306286" cy="14578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Gaps in Existing Technology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latin typeface="Times New Roman" panose="02020603050405020304" pitchFamily="18" charset="0"/>
              <a:cs typeface="Times New Roman" panose="02020603050405020304" pitchFamily="18" charset="0"/>
            </a:endParaRPr>
          </a:p>
        </p:txBody>
      </p:sp>
      <p:graphicFrame>
        <p:nvGraphicFramePr>
          <p:cNvPr id="4" name="Table 3"/>
          <p:cNvGraphicFramePr/>
          <p:nvPr>
            <p:custDataLst>
              <p:tags r:id="rId1"/>
            </p:custDataLst>
          </p:nvPr>
        </p:nvGraphicFramePr>
        <p:xfrm>
          <a:off x="1402080" y="2493645"/>
          <a:ext cx="8990330" cy="3685540"/>
        </p:xfrm>
        <a:graphic>
          <a:graphicData uri="http://schemas.openxmlformats.org/drawingml/2006/table">
            <a:tbl>
              <a:tblPr>
                <a:tableStyleId>{37CE84F3-28C3-443E-9E96-99CF82512B78}</a:tableStyleId>
              </a:tblPr>
              <a:tblGrid>
                <a:gridCol w="4495165"/>
                <a:gridCol w="4495165"/>
              </a:tblGrid>
              <a:tr h="612140">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Identified Gap</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Proposed Solution</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r h="450215">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Limited AI Integration</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Real-time crop recommendation using ML models.</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r h="450215">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Manual Irrigation Control</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Automatic motor-driven irrigation system.</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r h="449580">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High Cost</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Use of affordable ESP32 and basic sensors.</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r h="450215">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Need for Scalability</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Modular system design for easy expansion.</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r h="900430">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Internet Dependency</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c>
                  <a:txBody>
                    <a:bodyPr/>
                    <a:p>
                      <a:pPr marL="0" indent="0" algn="just">
                        <a:lnSpc>
                          <a:spcPct val="150000"/>
                        </a:lnSpc>
                        <a:spcBef>
                          <a:spcPct val="0"/>
                        </a:spcBef>
                        <a:spcAft>
                          <a:spcPts val="800"/>
                        </a:spcAft>
                      </a:pPr>
                      <a:r>
                        <a:rPr sz="1800" b="1">
                          <a:solidFill>
                            <a:schemeClr val="tx1"/>
                          </a:solidFill>
                          <a:latin typeface="Times New Roman" panose="02020603050405020304" pitchFamily="18" charset="0"/>
                          <a:cs typeface="Times New Roman" panose="02020603050405020304" pitchFamily="18" charset="0"/>
                        </a:rPr>
                        <a:t>Local Flask server deployment; optional cloud backup.</a:t>
                      </a:r>
                      <a:endParaRPr sz="1800" b="1">
                        <a:solidFill>
                          <a:schemeClr val="tx1"/>
                        </a:solidFill>
                        <a:latin typeface="Times New Roman" panose="02020603050405020304" pitchFamily="18" charset="0"/>
                        <a:cs typeface="Times New Roman" panose="02020603050405020304" pitchFamily="18" charset="0"/>
                      </a:endParaRPr>
                    </a:p>
                  </a:txBody>
                  <a:tcPr marL="68580" marR="68580" marT="0" marB="0" anchor="t" anchorCtr="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IN" altLang="en-US"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n traditional open-field farming, crop productivity is significantly affected by uncontrollable environmental variables such as temperature fluctuations, unpredictable rainfall, and inconsistent soil conditions. These challenges lead to reduced yields, inefficient resource utilization, and increased operational costs</a:t>
            </a:r>
            <a:r>
              <a:rPr lang="en-IN" altLang="en-US" dirty="0">
                <a:latin typeface="Times New Roman" panose="02020603050405020304" pitchFamily="18" charset="0"/>
                <a:cs typeface="Times New Roman" panose="02020603050405020304" pitchFamily="18" charset="0"/>
              </a:rPr>
              <a:t>? </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pitchFamily="18" charset="0"/>
                <a:cs typeface="Times New Roman" panose="02020603050405020304" pitchFamily="18" charset="0"/>
              </a:rPr>
              <a:t>Solution</a:t>
            </a:r>
            <a:endParaRPr lang="en-IN" alt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US" altLang="en-US" sz="1800">
                <a:latin typeface="Times New Roman" panose="02020603050405020304" pitchFamily="18" charset="0"/>
                <a:cs typeface="Times New Roman" panose="02020603050405020304" pitchFamily="18" charset="0"/>
              </a:rPr>
              <a:t>To overcome these limitations, there is a critical need for the adoption of Controlled Environment Agriculture (CEA) supported by smart farming technologies. A farmer seeking to transition to smart farming must implement an integrated system comprising IoT-based environmental monitoring, automated irrigation and fertigation systems, and data-driven analytics for real-time decision-making.</a:t>
            </a:r>
            <a:endParaRPr lang="en-US" altLang="en-US" sz="1800">
              <a:latin typeface="Times New Roman" panose="02020603050405020304" pitchFamily="18" charset="0"/>
              <a:cs typeface="Times New Roman" panose="02020603050405020304" pitchFamily="18" charset="0"/>
            </a:endParaRPr>
          </a:p>
          <a:p>
            <a:pPr algn="just"/>
            <a:r>
              <a:rPr lang="en-US" altLang="en-US" sz="1800">
                <a:latin typeface="Times New Roman" panose="02020603050405020304" pitchFamily="18" charset="0"/>
                <a:cs typeface="Times New Roman" panose="02020603050405020304" pitchFamily="18" charset="0"/>
              </a:rPr>
              <a:t>The core problem lies in designing and deploying a cost-effective, energy-efficient, and scalable smart farming solution that can accurately monitor, control, and optimize critical parameters such as temperature, humidity, soil moisture, and pH levels within the controlled environment.</a:t>
            </a:r>
            <a:endParaRPr lang="en-US" altLang="en-US" sz="1800">
              <a:latin typeface="Times New Roman" panose="02020603050405020304" pitchFamily="18" charset="0"/>
              <a:cs typeface="Times New Roman" panose="02020603050405020304" pitchFamily="18" charset="0"/>
            </a:endParaRPr>
          </a:p>
          <a:p>
            <a:pPr algn="just"/>
            <a:r>
              <a:rPr lang="en-US" altLang="en-US" sz="1800">
                <a:latin typeface="Times New Roman" panose="02020603050405020304" pitchFamily="18" charset="0"/>
                <a:cs typeface="Times New Roman" panose="02020603050405020304" pitchFamily="18" charset="0"/>
              </a:rPr>
              <a:t>Addressing this problem will facilitate enhanced crop yield, reduced input costs, sustainable resource management, and resilience against climatic uncertainties, ultimately contributing to sustainable agricultural practices.</a:t>
            </a:r>
            <a:endParaRPr lang="en-US" alt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50638"/>
            <a:ext cx="9601196" cy="1303867"/>
          </a:xfrm>
        </p:spPr>
        <p:txBody>
          <a:bodyPr/>
          <a:lstStyle/>
          <a:p>
            <a:r>
              <a:rPr lang="en-IN" dirty="0">
                <a:latin typeface="Times New Roman" panose="02020603050405020304" pitchFamily="18"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89466" y="2419109"/>
            <a:ext cx="10013065" cy="4174390"/>
          </a:xfrm>
        </p:spPr>
        <p:txBody>
          <a:bodyPr>
            <a:noAutofit/>
          </a:bodyPr>
          <a:lstStyle/>
          <a:p>
            <a:pPr algn="just"/>
            <a:r>
              <a:rPr lang="en-US" dirty="0">
                <a:latin typeface="Times New Roman" panose="02020603050405020304" pitchFamily="18" charset="0"/>
                <a:cs typeface="Times New Roman" panose="02020603050405020304" pitchFamily="18" charset="0"/>
              </a:rPr>
              <a:t>To develop a smart farming solution using IoT for real-time monitoring of soil parameters, such as moisture, pH, and nutrient levels.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enhance agricultural productivity by providing actionable insights for farmers.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Use AI driven to improve reduce crop loss, and maximize yield.</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Environmental sustainability.</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Integrate machine learning models: </a:t>
            </a:r>
            <a:r>
              <a:rPr lang="en-IN" altLang="en-US" dirty="0">
                <a:latin typeface="Times New Roman" panose="02020603050405020304" pitchFamily="18" charset="0"/>
                <a:cs typeface="Times New Roman" panose="02020603050405020304" pitchFamily="18" charset="0"/>
              </a:rPr>
              <a:t>Random</a:t>
            </a:r>
            <a:r>
              <a:rPr lang="en-US" dirty="0">
                <a:latin typeface="Times New Roman" panose="02020603050405020304" pitchFamily="18" charset="0"/>
                <a:cs typeface="Times New Roman" panose="02020603050405020304" pitchFamily="18" charset="0"/>
              </a:rPr>
              <a:t> forest, linear regression .</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Flow Diagram</a:t>
            </a:r>
            <a:endParaRPr lang="en-IN" dirty="0"/>
          </a:p>
        </p:txBody>
      </p:sp>
      <p:sp>
        <p:nvSpPr>
          <p:cNvPr id="3" name="Content Placeholder 2"/>
          <p:cNvSpPr>
            <a:spLocks noGrp="1"/>
          </p:cNvSpPr>
          <p:nvPr>
            <p:ph idx="1"/>
          </p:nvPr>
        </p:nvSpPr>
        <p:spPr/>
        <p:txBody>
          <a:bodyPr>
            <a:normAutofit lnSpcReduction="10000"/>
          </a:bodyPr>
          <a:lstStyle/>
          <a:p>
            <a:pPr marL="0" indent="0" algn="ctr">
              <a:buNone/>
            </a:pPr>
            <a:r>
              <a:rPr lang="en-IN" dirty="0"/>
              <a:t>Collect data</a:t>
            </a:r>
            <a:endParaRPr lang="en-IN" dirty="0"/>
          </a:p>
          <a:p>
            <a:pPr marL="0" indent="0" algn="ctr">
              <a:buNone/>
            </a:pPr>
            <a:endParaRPr lang="en-IN" dirty="0"/>
          </a:p>
          <a:p>
            <a:pPr marL="0" indent="0" algn="ctr">
              <a:buNone/>
            </a:pPr>
            <a:r>
              <a:rPr lang="en-IN" dirty="0"/>
              <a:t>Transmit data</a:t>
            </a:r>
            <a:endParaRPr lang="en-IN" dirty="0"/>
          </a:p>
          <a:p>
            <a:pPr marL="0" indent="0" algn="ctr">
              <a:buNone/>
            </a:pPr>
            <a:endParaRPr lang="en-IN" dirty="0"/>
          </a:p>
          <a:p>
            <a:pPr marL="0" indent="0" algn="ctr">
              <a:buNone/>
            </a:pPr>
            <a:r>
              <a:rPr lang="en-IN" dirty="0"/>
              <a:t>  Process data</a:t>
            </a:r>
            <a:endParaRPr lang="en-IN" dirty="0"/>
          </a:p>
          <a:p>
            <a:pPr marL="0" indent="0" algn="ctr">
              <a:buNone/>
            </a:pPr>
            <a:endParaRPr lang="en-IN" dirty="0"/>
          </a:p>
          <a:p>
            <a:pPr marL="0" indent="0" algn="ctr">
              <a:buNone/>
            </a:pPr>
            <a:r>
              <a:rPr lang="en-IN" dirty="0" err="1"/>
              <a:t>Analyze</a:t>
            </a:r>
            <a:r>
              <a:rPr lang="en-IN" dirty="0"/>
              <a:t> data</a:t>
            </a:r>
            <a:endParaRPr lang="en-IN" dirty="0"/>
          </a:p>
        </p:txBody>
      </p:sp>
      <p:sp>
        <p:nvSpPr>
          <p:cNvPr id="5" name="Arrow: Down 4"/>
          <p:cNvSpPr/>
          <p:nvPr/>
        </p:nvSpPr>
        <p:spPr>
          <a:xfrm>
            <a:off x="5984111" y="2858947"/>
            <a:ext cx="111889" cy="7639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p:cNvSpPr/>
          <p:nvPr/>
        </p:nvSpPr>
        <p:spPr>
          <a:xfrm>
            <a:off x="5984111" y="3860799"/>
            <a:ext cx="111889" cy="7639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p:cNvSpPr/>
          <p:nvPr/>
        </p:nvSpPr>
        <p:spPr>
          <a:xfrm>
            <a:off x="5984111" y="4803494"/>
            <a:ext cx="111889" cy="7639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85344" y="588433"/>
            <a:ext cx="4622523" cy="5639478"/>
          </a:xfrm>
          <a:prstGeom prst="rect">
            <a:avLst/>
          </a:prstGeom>
        </p:spPr>
      </p:pic>
    </p:spTree>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Stage 1: Crop Reccomendation System.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Stage 2: IOT Device Setup.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Stage 3: Data Collection and Transmission.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Stage 4: Model Deployment and Integration.</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GB" dirty="0">
                <a:latin typeface="Times New Roman" panose="02020603050405020304" pitchFamily="18" charset="0"/>
                <a:cs typeface="Times New Roman" panose="02020603050405020304" pitchFamily="18" charset="0"/>
              </a:rPr>
              <a:t>Stage 1 : </a:t>
            </a:r>
            <a:r>
              <a:rPr lang="en-GB" dirty="0">
                <a:latin typeface="Times New Roman" panose="02020603050405020304" pitchFamily="18" charset="0"/>
                <a:cs typeface="Times New Roman" panose="02020603050405020304" pitchFamily="18" charset="0"/>
              </a:rPr>
              <a:t>Crop Recommendation</a:t>
            </a:r>
            <a:r>
              <a:rPr lang="en-IN" altLang="en-GB" dirty="0">
                <a:latin typeface="Times New Roman" panose="02020603050405020304" pitchFamily="18" charset="0"/>
                <a:cs typeface="Times New Roman" panose="02020603050405020304" pitchFamily="18" charset="0"/>
              </a:rPr>
              <a:t> System</a:t>
            </a:r>
            <a:endParaRPr lang="en-IN" alt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defRPr sz="2000">
                <a:solidFill>
                  <a:srgbClr val="323232"/>
                </a:solidFill>
                <a:latin typeface="Calibri Light" panose="020F0302020204030204"/>
              </a:defRPr>
            </a:pPr>
            <a:r>
              <a:rPr dirty="0">
                <a:latin typeface="Times New Roman" panose="02020603050405020304" pitchFamily="18" charset="0"/>
                <a:cs typeface="Times New Roman" panose="02020603050405020304" pitchFamily="18" charset="0"/>
                <a:sym typeface="+mn-ea"/>
              </a:rPr>
              <a:t>Features: Soil type, pH, temperature, humidity, rainfall.</a:t>
            </a:r>
            <a:endParaRPr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r>
              <a:rPr dirty="0">
                <a:latin typeface="Times New Roman" panose="02020603050405020304" pitchFamily="18" charset="0"/>
                <a:cs typeface="Times New Roman" panose="02020603050405020304" pitchFamily="18" charset="0"/>
                <a:sym typeface="+mn-ea"/>
              </a:rPr>
              <a:t>Multiple decision trees</a:t>
            </a:r>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r>
              <a:rPr dirty="0">
                <a:latin typeface="Times New Roman" panose="02020603050405020304" pitchFamily="18" charset="0"/>
                <a:cs typeface="Times New Roman" panose="02020603050405020304" pitchFamily="18" charset="0"/>
                <a:sym typeface="+mn-ea"/>
              </a:rPr>
              <a:t>Majority voting for classification.</a:t>
            </a:r>
            <a:endParaRPr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r>
              <a:rPr lang="en-IN" dirty="0">
                <a:latin typeface="Times New Roman" panose="02020603050405020304" pitchFamily="18" charset="0"/>
                <a:cs typeface="Times New Roman" panose="02020603050405020304" pitchFamily="18" charset="0"/>
                <a:sym typeface="+mn-ea"/>
              </a:rPr>
              <a:t>Data Preprocessing</a:t>
            </a:r>
            <a:endParaRPr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r>
              <a:rPr dirty="0">
                <a:latin typeface="Times New Roman" panose="02020603050405020304" pitchFamily="18" charset="0"/>
                <a:cs typeface="Times New Roman" panose="02020603050405020304" pitchFamily="18" charset="0"/>
                <a:sym typeface="+mn-ea"/>
              </a:rPr>
              <a:t>Training</a:t>
            </a:r>
            <a:endParaRPr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r>
              <a:rPr dirty="0">
                <a:latin typeface="Times New Roman" panose="02020603050405020304" pitchFamily="18" charset="0"/>
                <a:cs typeface="Times New Roman" panose="02020603050405020304" pitchFamily="18" charset="0"/>
                <a:sym typeface="+mn-ea"/>
              </a:rPr>
              <a:t>Validation (accuracy</a:t>
            </a:r>
            <a:r>
              <a:rPr lang="en-IN">
                <a:latin typeface="Times New Roman" panose="02020603050405020304" pitchFamily="18" charset="0"/>
                <a:cs typeface="Times New Roman" panose="02020603050405020304" pitchFamily="18" charset="0"/>
                <a:sym typeface="+mn-ea"/>
              </a:rPr>
              <a:t>=98</a:t>
            </a:r>
            <a:r>
              <a:rPr>
                <a:latin typeface="Times New Roman" panose="02020603050405020304" pitchFamily="18" charset="0"/>
                <a:cs typeface="Times New Roman" panose="02020603050405020304" pitchFamily="18" charset="0"/>
                <a:sym typeface="+mn-ea"/>
              </a:rPr>
              <a:t>).</a:t>
            </a:r>
            <a:endParaRPr dirty="0">
              <a:latin typeface="Times New Roman" panose="02020603050405020304" pitchFamily="18" charset="0"/>
              <a:cs typeface="Times New Roman" panose="02020603050405020304" pitchFamily="18" charset="0"/>
              <a:sym typeface="+mn-ea"/>
            </a:endParaRPr>
          </a:p>
          <a:p>
            <a:pPr>
              <a:defRPr sz="2000">
                <a:solidFill>
                  <a:srgbClr val="323232"/>
                </a:solidFill>
                <a:latin typeface="Calibri Light" panose="020F0302020204030204"/>
              </a:defRPr>
            </a:pPr>
            <a:endParaRPr dirty="0">
              <a:sym typeface="+mn-ea"/>
            </a:endParaRPr>
          </a:p>
          <a:p>
            <a:pPr>
              <a:defRPr sz="2000">
                <a:solidFill>
                  <a:srgbClr val="323232"/>
                </a:solidFill>
                <a:latin typeface="Calibri Light" panose="020F0302020204030204"/>
              </a:defRPr>
            </a:pP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GB" dirty="0">
                <a:latin typeface="Times New Roman" panose="02020603050405020304" pitchFamily="18" charset="0"/>
                <a:cs typeface="Times New Roman" panose="02020603050405020304" pitchFamily="18" charset="0"/>
              </a:rPr>
              <a:t>Stage 2: </a:t>
            </a:r>
            <a:r>
              <a:rPr lang="en-GB" dirty="0">
                <a:latin typeface="Times New Roman" panose="02020603050405020304" pitchFamily="18" charset="0"/>
                <a:cs typeface="Times New Roman" panose="02020603050405020304" pitchFamily="18" charset="0"/>
              </a:rPr>
              <a:t>IOT Device Setup</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a:latin typeface="Times New Roman" panose="02020603050405020304" pitchFamily="18" charset="0"/>
                <a:cs typeface="Times New Roman" panose="02020603050405020304" pitchFamily="18" charset="0"/>
                <a:sym typeface="+mn-ea"/>
              </a:rPr>
              <a:t>IoT-based monitoring system setup.</a:t>
            </a:r>
            <a:endParaRPr>
              <a:latin typeface="Times New Roman" panose="02020603050405020304" pitchFamily="18" charset="0"/>
              <a:cs typeface="Times New Roman" panose="02020603050405020304" pitchFamily="18" charset="0"/>
              <a:sym typeface="+mn-ea"/>
            </a:endParaRPr>
          </a:p>
          <a:p>
            <a:pPr algn="just"/>
            <a:r>
              <a:rPr>
                <a:latin typeface="Times New Roman" panose="02020603050405020304" pitchFamily="18" charset="0"/>
                <a:cs typeface="Times New Roman" panose="02020603050405020304" pitchFamily="18" charset="0"/>
                <a:sym typeface="+mn-ea"/>
              </a:rPr>
              <a:t>ESP32</a:t>
            </a:r>
            <a:r>
              <a:rPr lang="en-IN">
                <a:latin typeface="Times New Roman" panose="02020603050405020304" pitchFamily="18" charset="0"/>
                <a:cs typeface="Times New Roman" panose="02020603050405020304" pitchFamily="18" charset="0"/>
                <a:sym typeface="+mn-ea"/>
              </a:rPr>
              <a:t>: </a:t>
            </a:r>
            <a:r>
              <a:rPr>
                <a:latin typeface="Times New Roman" panose="02020603050405020304" pitchFamily="18" charset="0"/>
                <a:cs typeface="Times New Roman" panose="02020603050405020304" pitchFamily="18" charset="0"/>
                <a:sym typeface="+mn-ea"/>
              </a:rPr>
              <a:t>WiFi</a:t>
            </a:r>
            <a:r>
              <a:rPr lang="en-IN">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Low power</a:t>
            </a:r>
            <a:r>
              <a:rPr lang="en-IN">
                <a:latin typeface="Times New Roman" panose="02020603050405020304" pitchFamily="18" charset="0"/>
                <a:cs typeface="Times New Roman" panose="02020603050405020304" pitchFamily="18" charset="0"/>
                <a:sym typeface="+mn-ea"/>
              </a:rPr>
              <a:t>, </a:t>
            </a:r>
            <a:r>
              <a:rPr>
                <a:latin typeface="Times New Roman" panose="02020603050405020304" pitchFamily="18" charset="0"/>
                <a:cs typeface="Times New Roman" panose="02020603050405020304" pitchFamily="18" charset="0"/>
                <a:sym typeface="+mn-ea"/>
              </a:rPr>
              <a:t>Multiple </a:t>
            </a:r>
            <a:r>
              <a:rPr lang="en-IN">
                <a:latin typeface="Times New Roman" panose="02020603050405020304" pitchFamily="18" charset="0"/>
                <a:cs typeface="Times New Roman" panose="02020603050405020304" pitchFamily="18" charset="0"/>
                <a:sym typeface="+mn-ea"/>
              </a:rPr>
              <a:t>General Purpose I/O (</a:t>
            </a:r>
            <a:r>
              <a:rPr>
                <a:latin typeface="Times New Roman" panose="02020603050405020304" pitchFamily="18" charset="0"/>
                <a:cs typeface="Times New Roman" panose="02020603050405020304" pitchFamily="18" charset="0"/>
                <a:sym typeface="+mn-ea"/>
              </a:rPr>
              <a:t>GPIOs</a:t>
            </a:r>
            <a:r>
              <a:rPr lang="en-IN">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a:t>
            </a:r>
            <a:endParaRPr>
              <a:latin typeface="Times New Roman" panose="02020603050405020304" pitchFamily="18" charset="0"/>
              <a:cs typeface="Times New Roman" panose="02020603050405020304" pitchFamily="18" charset="0"/>
              <a:sym typeface="+mn-ea"/>
            </a:endParaRPr>
          </a:p>
          <a:p>
            <a:pPr algn="just"/>
            <a:r>
              <a:rPr>
                <a:latin typeface="Times New Roman" panose="02020603050405020304" pitchFamily="18" charset="0"/>
                <a:cs typeface="Times New Roman" panose="02020603050405020304" pitchFamily="18" charset="0"/>
                <a:sym typeface="+mn-ea"/>
              </a:rPr>
              <a:t>pH sensor: Soil acidity</a:t>
            </a:r>
            <a:endParaRPr>
              <a:latin typeface="Times New Roman" panose="02020603050405020304" pitchFamily="18" charset="0"/>
              <a:cs typeface="Times New Roman" panose="02020603050405020304" pitchFamily="18" charset="0"/>
              <a:sym typeface="+mn-ea"/>
            </a:endParaRPr>
          </a:p>
          <a:p>
            <a:pPr algn="just"/>
            <a:r>
              <a:rPr>
                <a:latin typeface="Times New Roman" panose="02020603050405020304" pitchFamily="18" charset="0"/>
                <a:cs typeface="Times New Roman" panose="02020603050405020304" pitchFamily="18" charset="0"/>
                <a:sym typeface="+mn-ea"/>
              </a:rPr>
              <a:t>Temperature &amp; Humidity sensor</a:t>
            </a:r>
            <a:endParaRPr>
              <a:latin typeface="Times New Roman" panose="02020603050405020304" pitchFamily="18" charset="0"/>
              <a:cs typeface="Times New Roman" panose="02020603050405020304" pitchFamily="18" charset="0"/>
              <a:sym typeface="+mn-ea"/>
            </a:endParaRPr>
          </a:p>
          <a:p>
            <a:pPr algn="just"/>
            <a:r>
              <a:rPr>
                <a:latin typeface="Times New Roman" panose="02020603050405020304" pitchFamily="18" charset="0"/>
                <a:cs typeface="Times New Roman" panose="02020603050405020304" pitchFamily="18" charset="0"/>
                <a:sym typeface="+mn-ea"/>
              </a:rPr>
              <a:t>Motor for irrigation based on sensor data.</a:t>
            </a:r>
            <a:endParaRPr>
              <a:latin typeface="Times New Roman" panose="02020603050405020304" pitchFamily="18" charset="0"/>
              <a:cs typeface="Times New Roman" panose="02020603050405020304" pitchFamily="18" charset="0"/>
              <a:sym typeface="+mn-ea"/>
            </a:endParaRPr>
          </a:p>
          <a:p>
            <a:pPr algn="just"/>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GB" dirty="0">
                <a:latin typeface="Times New Roman" panose="02020603050405020304" pitchFamily="18" charset="0"/>
                <a:cs typeface="Times New Roman" panose="02020603050405020304" pitchFamily="18" charset="0"/>
              </a:rPr>
              <a:t>Stage 3: </a:t>
            </a:r>
            <a:r>
              <a:rPr lang="en-GB" dirty="0">
                <a:latin typeface="Times New Roman" panose="02020603050405020304" pitchFamily="18" charset="0"/>
                <a:cs typeface="Times New Roman" panose="02020603050405020304" pitchFamily="18" charset="0"/>
              </a:rPr>
              <a:t>Data Collection and Transmission</a:t>
            </a:r>
            <a:endParaRPr lang="en-IN"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369060" y="2748915"/>
            <a:ext cx="952754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Soil Data Collection</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Device Integration</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Wireless Data Transmission</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Cloud Storage</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SzTx/>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Data Processing</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600" dirty="0">
                <a:latin typeface="Times New Roman" panose="02020603050405020304" pitchFamily="18" charset="0"/>
                <a:cs typeface="Times New Roman" panose="02020603050405020304" pitchFamily="18" charset="0"/>
              </a:rPr>
              <a:t>CONTENTS</a:t>
            </a:r>
            <a:endParaRPr lang="en-IN" sz="5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Problem Definition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Need For The Project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Scope and Significance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Literature Survey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Gaps in Existing Technology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Problem Statement &amp; Solution</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latin typeface="Times New Roman" panose="02020603050405020304" pitchFamily="18" charset="0"/>
                <a:cs typeface="Times New Roman" panose="02020603050405020304" pitchFamily="18" charset="0"/>
              </a:rPr>
              <a:t>Stage 4: Model Deployment and Integration</a:t>
            </a:r>
            <a:endParaRPr lang="en-IN" alt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altLang="en-US">
                <a:latin typeface="Times New Roman" panose="02020603050405020304" pitchFamily="18" charset="0"/>
                <a:cs typeface="Times New Roman" panose="02020603050405020304" pitchFamily="18" charset="0"/>
              </a:rPr>
              <a:t>Creating a model for Crop Reccomendation System.</a:t>
            </a:r>
            <a:endParaRPr lang="en-IN" altLang="en-US">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Times New Roman" panose="02020603050405020304" pitchFamily="18" charset="0"/>
              </a:rPr>
              <a:t>Using Flask to deploy the model.</a:t>
            </a:r>
            <a:endParaRPr lang="en-IN" altLang="en-US">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Times New Roman" panose="02020603050405020304" pitchFamily="18" charset="0"/>
              </a:rPr>
              <a:t>Monitoring the data from Micro-Controller in the server</a:t>
            </a:r>
            <a:endParaRPr lang="en-IN" altLang="en-US">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Times New Roman" panose="02020603050405020304" pitchFamily="18" charset="0"/>
              </a:rPr>
              <a:t>exporting Data in form of excel/csv file.</a:t>
            </a:r>
            <a:endParaRPr lang="en-I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Functional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Sensor Data Collection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Data Transmission via </a:t>
            </a:r>
            <a:r>
              <a:rPr lang="en-IN" dirty="0" err="1">
                <a:latin typeface="Times New Roman" panose="02020603050405020304" pitchFamily="18" charset="0"/>
                <a:cs typeface="Times New Roman" panose="02020603050405020304" pitchFamily="18" charset="0"/>
              </a:rPr>
              <a:t>LoRaWAN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Data Preprocessing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Cloud Storage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Anomaly Detection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Predictive </a:t>
            </a:r>
            <a:r>
              <a:rPr lang="en-IN" dirty="0" err="1">
                <a:latin typeface="Times New Roman" panose="02020603050405020304" pitchFamily="18" charset="0"/>
                <a:cs typeface="Times New Roman" panose="02020603050405020304" pitchFamily="18" charset="0"/>
              </a:rPr>
              <a:t>Modeling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Real-Time Alerts and Notifications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Non Functional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rPr>
              <a:t>Reliability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Scalability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Energy Efficiency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Data Security and Privacy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Real-Time Performance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Fault Tolerance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Usability and Maintainability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Technologies Used</a:t>
            </a:r>
            <a:endParaRPr lang="en-IN"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295400" y="2674620"/>
            <a:ext cx="10002520" cy="232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R="0" lvl="0" algn="l" defTabSz="914400" rtl="0" eaLnBrk="0" fontAlgn="base" latinLnBrk="0" hangingPunct="0">
              <a:lnSpc>
                <a:spcPct val="100000"/>
              </a:lnSpc>
              <a:spcBef>
                <a:spcPct val="0"/>
              </a:spcBef>
              <a:spcAft>
                <a:spcPct val="0"/>
              </a:spcAft>
              <a:buSzTx/>
            </a:pP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 32</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Microcontroller</a:t>
            </a: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Data Collection and Data Transmission.</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Artificial Intelligence (AI)</a:t>
            </a: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(ML)</a:t>
            </a: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Python.</a:t>
            </a:r>
            <a:endPar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deployment using Flask. </a:t>
            </a:r>
            <a:endPar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SzTx/>
              <a:buFontTx/>
              <a:buChar char="•"/>
            </a:pPr>
            <a:r>
              <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Cloud server used is Think Speak.(Free Version).</a:t>
            </a:r>
            <a:endParaRPr kumimoji="0" lang="en-IN"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2" y="718182"/>
            <a:ext cx="9601196" cy="1303867"/>
          </a:xfrm>
        </p:spPr>
        <p:txBody>
          <a:bodyPr>
            <a:normAutofit/>
          </a:bodyPr>
          <a:lstStyle/>
          <a:p>
            <a:r>
              <a:rPr lang="en-IN" sz="5400" b="1" dirty="0">
                <a:latin typeface="Times New Roman" panose="02020603050405020304" pitchFamily="18" charset="0"/>
                <a:cs typeface="Times New Roman" panose="02020603050405020304" pitchFamily="18" charset="0"/>
              </a:rPr>
              <a:t>Results</a:t>
            </a:r>
            <a:endParaRPr lang="en-IN" sz="54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965200" y="2768599"/>
          <a:ext cx="5071533" cy="2370668"/>
        </p:xfrm>
        <a:graphic>
          <a:graphicData uri="http://schemas.openxmlformats.org/drawingml/2006/table">
            <a:tbl>
              <a:tblPr firstRow="1" bandRow="1">
                <a:tableStyleId>{5C22544A-7EE6-4342-B048-85BDC9FD1C3A}</a:tableStyleId>
              </a:tblPr>
              <a:tblGrid>
                <a:gridCol w="1690511"/>
                <a:gridCol w="1690511"/>
                <a:gridCol w="1690511"/>
              </a:tblGrid>
              <a:tr h="592667">
                <a:tc>
                  <a:txBody>
                    <a:bodyPr/>
                    <a:lstStyle/>
                    <a:p>
                      <a:pPr>
                        <a:lnSpc>
                          <a:spcPct val="107000"/>
                        </a:lnSpc>
                        <a:spcAft>
                          <a:spcPts val="800"/>
                        </a:spcAft>
                        <a:buNone/>
                      </a:pPr>
                      <a:r>
                        <a:rPr lang="en-IN" sz="1200" b="1" kern="0">
                          <a:effectLst/>
                          <a:latin typeface="Times New Roman" panose="02020603050405020304" pitchFamily="18" charset="0"/>
                          <a:ea typeface="Calibri" panose="020F0502020204030204" charset="0"/>
                          <a:cs typeface="Mangal" panose="02040503050203030202" pitchFamily="18" charset="0"/>
                        </a:rPr>
                        <a:t>Algorithm</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nSpc>
                          <a:spcPct val="107000"/>
                        </a:lnSpc>
                        <a:spcAft>
                          <a:spcPts val="800"/>
                        </a:spcAft>
                        <a:buNone/>
                      </a:pPr>
                      <a:r>
                        <a:rPr lang="en-IN" sz="1200" b="1" kern="0" dirty="0">
                          <a:effectLst/>
                          <a:latin typeface="Times New Roman" panose="02020603050405020304" pitchFamily="18" charset="0"/>
                          <a:ea typeface="Calibri" panose="020F0502020204030204" charset="0"/>
                          <a:cs typeface="Mangal" panose="02040503050203030202" pitchFamily="18" charset="0"/>
                        </a:rPr>
                        <a:t>Previous Value</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nSpc>
                          <a:spcPct val="107000"/>
                        </a:lnSpc>
                        <a:spcAft>
                          <a:spcPts val="800"/>
                        </a:spcAft>
                        <a:buNone/>
                      </a:pPr>
                      <a:r>
                        <a:rPr lang="en-IN" sz="1200" b="1" kern="0" dirty="0">
                          <a:effectLst/>
                          <a:latin typeface="Times New Roman" panose="02020603050405020304" pitchFamily="18" charset="0"/>
                          <a:ea typeface="Calibri" panose="020F0502020204030204" charset="0"/>
                          <a:cs typeface="Mangal" panose="02040503050203030202" pitchFamily="18" charset="0"/>
                        </a:rPr>
                        <a:t>Updated Value</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r h="592667">
                <a:tc>
                  <a:txBody>
                    <a:bodyPr/>
                    <a:lstStyle/>
                    <a:p>
                      <a:pPr>
                        <a:lnSpc>
                          <a:spcPct val="107000"/>
                        </a:lnSpc>
                        <a:spcAft>
                          <a:spcPts val="800"/>
                        </a:spcAft>
                        <a:buNone/>
                      </a:pPr>
                      <a:r>
                        <a:rPr lang="en-IN" sz="1200" kern="0">
                          <a:solidFill>
                            <a:srgbClr val="000000"/>
                          </a:solidFill>
                          <a:effectLst/>
                          <a:latin typeface="Times New Roman" panose="02020603050405020304" pitchFamily="18" charset="0"/>
                          <a:ea typeface="Calibri" panose="020F0502020204030204" charset="0"/>
                          <a:cs typeface="Mangal" panose="02040503050203030202" pitchFamily="18" charset="0"/>
                        </a:rPr>
                        <a:t>Random Forest</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nSpc>
                          <a:spcPct val="107000"/>
                        </a:lnSpc>
                        <a:spcAft>
                          <a:spcPts val="800"/>
                        </a:spcAft>
                        <a:buNone/>
                      </a:pPr>
                      <a:r>
                        <a:rPr lang="en-IN" sz="1200" kern="0" dirty="0">
                          <a:solidFill>
                            <a:srgbClr val="000000"/>
                          </a:solidFill>
                          <a:effectLst/>
                          <a:latin typeface="Times New Roman" panose="02020603050405020304" pitchFamily="18" charset="0"/>
                          <a:ea typeface="Calibri" panose="020F0502020204030204" charset="0"/>
                          <a:cs typeface="Mangal" panose="02040503050203030202" pitchFamily="18" charset="0"/>
                        </a:rPr>
                        <a:t>96.67</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gn="ctr">
                        <a:lnSpc>
                          <a:spcPct val="107000"/>
                        </a:lnSpc>
                        <a:spcAft>
                          <a:spcPts val="800"/>
                        </a:spcAft>
                        <a:buNone/>
                      </a:pPr>
                      <a:r>
                        <a:rPr lang="en-IN" sz="1200" kern="0" dirty="0">
                          <a:effectLst/>
                          <a:latin typeface="Times New Roman" panose="02020603050405020304" pitchFamily="18" charset="0"/>
                          <a:ea typeface="Calibri" panose="020F0502020204030204" charset="0"/>
                          <a:cs typeface="Mangal" panose="02040503050203030202" pitchFamily="18" charset="0"/>
                        </a:rPr>
                        <a:t>98.0</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r h="592667">
                <a:tc>
                  <a:txBody>
                    <a:bodyPr/>
                    <a:lstStyle/>
                    <a:p>
                      <a:pPr>
                        <a:lnSpc>
                          <a:spcPct val="107000"/>
                        </a:lnSpc>
                        <a:spcAft>
                          <a:spcPts val="800"/>
                        </a:spcAft>
                        <a:buNone/>
                      </a:pPr>
                      <a:r>
                        <a:rPr lang="en-IN" sz="1200" kern="0">
                          <a:solidFill>
                            <a:srgbClr val="000000"/>
                          </a:solidFill>
                          <a:effectLst/>
                          <a:latin typeface="Times New Roman" panose="02020603050405020304" pitchFamily="18" charset="0"/>
                          <a:ea typeface="Calibri" panose="020F0502020204030204" charset="0"/>
                          <a:cs typeface="Mangal" panose="02040503050203030202" pitchFamily="18" charset="0"/>
                        </a:rPr>
                        <a:t>Decision-tree</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nSpc>
                          <a:spcPct val="107000"/>
                        </a:lnSpc>
                        <a:spcAft>
                          <a:spcPts val="800"/>
                        </a:spcAft>
                        <a:buNone/>
                      </a:pPr>
                      <a:r>
                        <a:rPr lang="en-IN" sz="1200" kern="0">
                          <a:solidFill>
                            <a:srgbClr val="000000"/>
                          </a:solidFill>
                          <a:effectLst/>
                          <a:latin typeface="Times New Roman" panose="02020603050405020304" pitchFamily="18" charset="0"/>
                          <a:ea typeface="Calibri" panose="020F0502020204030204" charset="0"/>
                          <a:cs typeface="Mangal" panose="02040503050203030202" pitchFamily="18" charset="0"/>
                        </a:rPr>
                        <a:t>92.43</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gn="ctr">
                        <a:lnSpc>
                          <a:spcPct val="107000"/>
                        </a:lnSpc>
                        <a:spcAft>
                          <a:spcPts val="800"/>
                        </a:spcAft>
                        <a:buNone/>
                      </a:pPr>
                      <a:r>
                        <a:rPr lang="en-IN" sz="1200" kern="0">
                          <a:effectLst/>
                          <a:latin typeface="Times New Roman" panose="02020603050405020304" pitchFamily="18" charset="0"/>
                          <a:ea typeface="Calibri" panose="020F0502020204030204" charset="0"/>
                          <a:cs typeface="Mangal" panose="02040503050203030202" pitchFamily="18" charset="0"/>
                        </a:rPr>
                        <a:t>96.7</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r>
              <a:tr h="592667">
                <a:tc>
                  <a:txBody>
                    <a:bodyPr/>
                    <a:lstStyle/>
                    <a:p>
                      <a:pPr>
                        <a:lnSpc>
                          <a:spcPct val="107000"/>
                        </a:lnSpc>
                        <a:spcAft>
                          <a:spcPts val="800"/>
                        </a:spcAft>
                        <a:buNone/>
                      </a:pPr>
                      <a:r>
                        <a:rPr lang="en-IN" sz="1200" kern="0" dirty="0">
                          <a:solidFill>
                            <a:srgbClr val="000000"/>
                          </a:solidFill>
                          <a:effectLst/>
                          <a:latin typeface="Times New Roman" panose="02020603050405020304" pitchFamily="18" charset="0"/>
                          <a:ea typeface="Calibri" panose="020F0502020204030204" charset="0"/>
                          <a:cs typeface="Mangal" panose="02040503050203030202" pitchFamily="18" charset="0"/>
                        </a:rPr>
                        <a:t>KNN Classifier</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nSpc>
                          <a:spcPct val="107000"/>
                        </a:lnSpc>
                        <a:spcAft>
                          <a:spcPts val="800"/>
                        </a:spcAft>
                        <a:buNone/>
                      </a:pPr>
                      <a:r>
                        <a:rPr lang="en-IN" sz="1200" kern="0" dirty="0">
                          <a:solidFill>
                            <a:srgbClr val="000000"/>
                          </a:solidFill>
                          <a:effectLst/>
                          <a:latin typeface="Times New Roman" panose="02020603050405020304" pitchFamily="18" charset="0"/>
                          <a:ea typeface="Calibri" panose="020F0502020204030204" charset="0"/>
                          <a:cs typeface="Mangal" panose="02040503050203030202" pitchFamily="18" charset="0"/>
                        </a:rPr>
                        <a:t>98.18</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nchor="ctr"/>
                </a:tc>
                <a:tc>
                  <a:txBody>
                    <a:bodyPr/>
                    <a:lstStyle/>
                    <a:p>
                      <a:pPr algn="ctr">
                        <a:lnSpc>
                          <a:spcPct val="107000"/>
                        </a:lnSpc>
                        <a:spcAft>
                          <a:spcPts val="800"/>
                        </a:spcAft>
                        <a:buNone/>
                      </a:pPr>
                      <a:r>
                        <a:rPr lang="en-IN" sz="1200" kern="0" dirty="0">
                          <a:effectLst/>
                          <a:latin typeface="Times New Roman" panose="02020603050405020304" pitchFamily="18" charset="0"/>
                          <a:ea typeface="Calibri" panose="020F0502020204030204" charset="0"/>
                          <a:cs typeface="Mangal" panose="02040503050203030202" pitchFamily="18" charset="0"/>
                        </a:rPr>
                        <a:t>97.5</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bl>
          </a:graphicData>
        </a:graphic>
      </p:graphicFrame>
      <p:graphicFrame>
        <p:nvGraphicFramePr>
          <p:cNvPr id="3" name="Table 2"/>
          <p:cNvGraphicFramePr>
            <a:graphicFrameLocks noGrp="1"/>
          </p:cNvGraphicFramePr>
          <p:nvPr/>
        </p:nvGraphicFramePr>
        <p:xfrm>
          <a:off x="6779789" y="2768599"/>
          <a:ext cx="3447944" cy="2370670"/>
        </p:xfrm>
        <a:graphic>
          <a:graphicData uri="http://schemas.openxmlformats.org/drawingml/2006/table">
            <a:tbl>
              <a:tblPr firstRow="1" firstCol="1" bandRow="1">
                <a:tableStyleId>{5C22544A-7EE6-4342-B048-85BDC9FD1C3A}</a:tableStyleId>
              </a:tblPr>
              <a:tblGrid>
                <a:gridCol w="1723972"/>
                <a:gridCol w="1723972"/>
              </a:tblGrid>
              <a:tr h="474134">
                <a:tc>
                  <a:txBody>
                    <a:bodyPr/>
                    <a:lstStyle/>
                    <a:p>
                      <a:pPr algn="ctr">
                        <a:lnSpc>
                          <a:spcPct val="150000"/>
                        </a:lnSpc>
                        <a:spcAft>
                          <a:spcPts val="800"/>
                        </a:spcAft>
                        <a:buNone/>
                      </a:pPr>
                      <a:r>
                        <a:rPr lang="en-US" sz="1200" kern="100">
                          <a:effectLst/>
                        </a:rPr>
                        <a:t>Metric</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gn="ctr">
                        <a:lnSpc>
                          <a:spcPct val="150000"/>
                        </a:lnSpc>
                        <a:spcAft>
                          <a:spcPts val="800"/>
                        </a:spcAft>
                        <a:buNone/>
                      </a:pPr>
                      <a:r>
                        <a:rPr lang="en-US" sz="1200" kern="100">
                          <a:effectLst/>
                        </a:rPr>
                        <a:t>Value</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r>
              <a:tr h="474134">
                <a:tc>
                  <a:txBody>
                    <a:bodyPr/>
                    <a:lstStyle/>
                    <a:p>
                      <a:pPr algn="ctr">
                        <a:lnSpc>
                          <a:spcPct val="150000"/>
                        </a:lnSpc>
                        <a:spcAft>
                          <a:spcPts val="800"/>
                        </a:spcAft>
                        <a:buNone/>
                      </a:pPr>
                      <a:r>
                        <a:rPr lang="en-US" sz="1200" kern="100">
                          <a:effectLst/>
                        </a:rPr>
                        <a:t>Accuracy</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gn="ctr">
                        <a:lnSpc>
                          <a:spcPct val="150000"/>
                        </a:lnSpc>
                        <a:spcAft>
                          <a:spcPts val="800"/>
                        </a:spcAft>
                        <a:buNone/>
                      </a:pPr>
                      <a:r>
                        <a:rPr lang="en-US" sz="1200" kern="100" dirty="0">
                          <a:effectLst/>
                        </a:rPr>
                        <a:t>92.7%</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r h="474134">
                <a:tc>
                  <a:txBody>
                    <a:bodyPr/>
                    <a:lstStyle/>
                    <a:p>
                      <a:pPr algn="ctr">
                        <a:lnSpc>
                          <a:spcPct val="150000"/>
                        </a:lnSpc>
                        <a:spcAft>
                          <a:spcPts val="800"/>
                        </a:spcAft>
                        <a:buNone/>
                      </a:pPr>
                      <a:r>
                        <a:rPr lang="en-US" sz="1200" kern="100">
                          <a:effectLst/>
                        </a:rPr>
                        <a:t>Precision</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gn="ctr">
                        <a:lnSpc>
                          <a:spcPct val="150000"/>
                        </a:lnSpc>
                        <a:spcAft>
                          <a:spcPts val="800"/>
                        </a:spcAft>
                        <a:buNone/>
                      </a:pPr>
                      <a:r>
                        <a:rPr lang="en-US" sz="1200" kern="100" dirty="0">
                          <a:effectLst/>
                        </a:rPr>
                        <a:t>91.5%</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r h="474134">
                <a:tc>
                  <a:txBody>
                    <a:bodyPr/>
                    <a:lstStyle/>
                    <a:p>
                      <a:pPr algn="ctr">
                        <a:lnSpc>
                          <a:spcPct val="150000"/>
                        </a:lnSpc>
                        <a:spcAft>
                          <a:spcPts val="800"/>
                        </a:spcAft>
                        <a:buNone/>
                      </a:pPr>
                      <a:r>
                        <a:rPr lang="en-US" sz="1200" kern="100">
                          <a:effectLst/>
                        </a:rPr>
                        <a:t>Recall</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gn="ctr">
                        <a:lnSpc>
                          <a:spcPct val="150000"/>
                        </a:lnSpc>
                        <a:spcAft>
                          <a:spcPts val="800"/>
                        </a:spcAft>
                        <a:buNone/>
                      </a:pPr>
                      <a:r>
                        <a:rPr lang="en-US" sz="1200" kern="100" dirty="0">
                          <a:effectLst/>
                        </a:rPr>
                        <a:t>90.8%</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r h="474134">
                <a:tc>
                  <a:txBody>
                    <a:bodyPr/>
                    <a:lstStyle/>
                    <a:p>
                      <a:pPr algn="ctr">
                        <a:lnSpc>
                          <a:spcPct val="150000"/>
                        </a:lnSpc>
                        <a:spcAft>
                          <a:spcPts val="800"/>
                        </a:spcAft>
                        <a:buNone/>
                      </a:pPr>
                      <a:r>
                        <a:rPr lang="en-US" sz="1200" kern="100">
                          <a:effectLst/>
                        </a:rPr>
                        <a:t>F1 Score</a:t>
                      </a:r>
                      <a:endParaRPr lang="en-IN" sz="1100" kern="100">
                        <a:effectLst/>
                        <a:latin typeface="Calibri" panose="020F0502020204030204" charset="0"/>
                        <a:ea typeface="Calibri" panose="020F0502020204030204" charset="0"/>
                        <a:cs typeface="Mangal" panose="02040503050203030202" pitchFamily="18" charset="0"/>
                      </a:endParaRPr>
                    </a:p>
                  </a:txBody>
                  <a:tcPr marL="68580" marR="68580" marT="0" marB="0"/>
                </a:tc>
                <a:tc>
                  <a:txBody>
                    <a:bodyPr/>
                    <a:lstStyle/>
                    <a:p>
                      <a:pPr algn="ctr">
                        <a:lnSpc>
                          <a:spcPct val="150000"/>
                        </a:lnSpc>
                        <a:spcAft>
                          <a:spcPts val="800"/>
                        </a:spcAft>
                        <a:buNone/>
                      </a:pPr>
                      <a:r>
                        <a:rPr lang="en-US" sz="1200" kern="100" dirty="0">
                          <a:effectLst/>
                        </a:rPr>
                        <a:t>91.1%</a:t>
                      </a:r>
                      <a:endParaRPr lang="en-IN" sz="1100" kern="100" dirty="0">
                        <a:effectLst/>
                        <a:latin typeface="Calibri" panose="020F0502020204030204" charset="0"/>
                        <a:ea typeface="Calibri" panose="020F0502020204030204" charset="0"/>
                        <a:cs typeface="Mangal" panose="02040503050203030202" pitchFamily="18" charset="0"/>
                      </a:endParaRPr>
                    </a:p>
                  </a:txBody>
                  <a:tcPr marL="68580" marR="68580" marT="0" marB="0"/>
                </a:tc>
              </a:tr>
            </a:tbl>
          </a:graphicData>
        </a:graphic>
      </p:graphicFrame>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186" y="1428294"/>
            <a:ext cx="4776288" cy="405222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60" y="1377482"/>
            <a:ext cx="4941426" cy="41030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4656" y="1942575"/>
            <a:ext cx="4941426" cy="4052223"/>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961" y="1942574"/>
            <a:ext cx="4852506" cy="405222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atsApp Image 2025-04-28 at 09.57.18_2a4f6383"/>
          <p:cNvPicPr>
            <a:picLocks noChangeAspect="1"/>
          </p:cNvPicPr>
          <p:nvPr/>
        </p:nvPicPr>
        <p:blipFill>
          <a:blip r:embed="rId1"/>
          <a:stretch>
            <a:fillRect/>
          </a:stretch>
        </p:blipFill>
        <p:spPr>
          <a:xfrm>
            <a:off x="320675" y="518160"/>
            <a:ext cx="11372850" cy="594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3845" y="191770"/>
            <a:ext cx="11557635" cy="6475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95935" y="487680"/>
            <a:ext cx="11220450" cy="5905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014942" y="1108392"/>
            <a:ext cx="9258300" cy="4641215"/>
          </a:xfrm>
          <a:prstGeom prst="rect">
            <a:avLst/>
          </a:prstGeom>
          <a:noFill/>
        </p:spPr>
        <p:txBody>
          <a:bodyPr wrap="square" rtlCol="0">
            <a:noAutofit/>
          </a:bodyPr>
          <a:lstStyle/>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Objective</a:t>
            </a:r>
            <a:endParaRPr lang="en-IN" sz="3200" dirty="0">
              <a:latin typeface="Times New Roman" panose="02020603050405020304" pitchFamily="18" charset="0"/>
              <a:cs typeface="Times New Roman" panose="02020603050405020304" pitchFamily="18" charset="0"/>
              <a:sym typeface="+mn-ea"/>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Methodology (4 Stages)</a:t>
            </a:r>
            <a:endParaRPr lang="en-IN" sz="3200" dirty="0">
              <a:latin typeface="Times New Roman" panose="02020603050405020304" pitchFamily="18" charset="0"/>
              <a:cs typeface="Times New Roman" panose="02020603050405020304" pitchFamily="18" charset="0"/>
              <a:sym typeface="+mn-ea"/>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Reqirements</a:t>
            </a:r>
            <a:endParaRPr lang="en-IN" sz="3200" dirty="0">
              <a:latin typeface="Times New Roman" panose="02020603050405020304" pitchFamily="18" charset="0"/>
              <a:cs typeface="Times New Roman" panose="02020603050405020304" pitchFamily="18" charset="0"/>
              <a:sym typeface="+mn-ea"/>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Technologies Used</a:t>
            </a:r>
            <a:endParaRPr lang="en-IN" sz="3200" dirty="0">
              <a:latin typeface="Times New Roman" panose="02020603050405020304" pitchFamily="18" charset="0"/>
              <a:cs typeface="Times New Roman" panose="02020603050405020304" pitchFamily="18" charset="0"/>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Results</a:t>
            </a:r>
            <a:endParaRPr lang="en-IN" sz="3200" dirty="0">
              <a:latin typeface="Times New Roman" panose="02020603050405020304" pitchFamily="18" charset="0"/>
              <a:cs typeface="Times New Roman" panose="02020603050405020304" pitchFamily="18" charset="0"/>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Conclusion &amp; Future Scope</a:t>
            </a:r>
            <a:endParaRPr lang="en-IN" sz="3200" dirty="0">
              <a:latin typeface="Times New Roman" panose="02020603050405020304" pitchFamily="18" charset="0"/>
              <a:cs typeface="Times New Roman" panose="02020603050405020304" pitchFamily="18" charset="0"/>
            </a:endParaRPr>
          </a:p>
          <a:p>
            <a:pPr marL="285750" indent="-285750">
              <a:buClr>
                <a:srgbClr val="83992A"/>
              </a:buClr>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sym typeface="+mn-ea"/>
              </a:rPr>
              <a:t>References</a:t>
            </a: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58142"/>
            <a:ext cx="9601196" cy="1303867"/>
          </a:xfrm>
        </p:spPr>
        <p:txBody>
          <a:bodyPr>
            <a:normAutofit/>
          </a:bodyPr>
          <a:lstStyle/>
          <a:p>
            <a:r>
              <a:rPr lang="en-IN"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325259"/>
            <a:ext cx="9601196" cy="4457326"/>
          </a:xfrm>
        </p:spPr>
        <p:txBody>
          <a:bodyPr>
            <a:noAutofit/>
          </a:bodyPr>
          <a:lstStyle/>
          <a:p>
            <a:pPr algn="just"/>
            <a:r>
              <a:rPr lang="en-US" dirty="0">
                <a:latin typeface="Times New Roman" panose="02020603050405020304" pitchFamily="18" charset="0"/>
                <a:cs typeface="Times New Roman" panose="02020603050405020304" pitchFamily="18" charset="0"/>
              </a:rPr>
              <a:t>Real-time monitoring and reporting of soil moisture, pH, and nutrient levels.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Enhanced decision-making for farmers, leading to improved crop management and productivity.</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AI models that continuously improve data collection, enhancing long term  decision making.</a:t>
            </a:r>
            <a:endParaRPr lang="en-US"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Reduced dependency on manual </a:t>
            </a:r>
            <a:r>
              <a:rPr lang="en-IN" dirty="0" err="1">
                <a:latin typeface="Times New Roman" panose="02020603050405020304" pitchFamily="18" charset="0"/>
                <a:cs typeface="Times New Roman" panose="02020603050405020304" pitchFamily="18" charset="0"/>
              </a:rPr>
              <a:t>labor</a:t>
            </a:r>
            <a:r>
              <a:rPr lang="en-IN" dirty="0">
                <a:latin typeface="Times New Roman" panose="02020603050405020304" pitchFamily="18" charset="0"/>
                <a:cs typeface="Times New Roman" panose="02020603050405020304" pitchFamily="18" charset="0"/>
              </a:rPr>
              <a:t> through smart monitoring and control systems.</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Future Scope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Leaf Disease Detection:- Using Image Processing we can prevent the growth/spread of disease in crops.</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Addition of digital NPK sensor for monitoring Nitrogen, Phosphorous and Potassium levels.</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29360" y="2414905"/>
            <a:ext cx="10060940" cy="3867150"/>
          </a:xfrm>
        </p:spPr>
        <p:txBody>
          <a:bodyPr>
            <a:noAutofit/>
          </a:bodyPr>
          <a:lstStyle/>
          <a:p>
            <a:r>
              <a:rPr lang="en-US" altLang="en-US" sz="1800" i="1" dirty="0">
                <a:solidFill>
                  <a:schemeClr val="tx1"/>
                </a:solidFill>
                <a:latin typeface="Times New Roman" panose="02020603050405020304" pitchFamily="18" charset="0"/>
                <a:cs typeface="Times New Roman" panose="02020603050405020304" pitchFamily="18" charset="0"/>
              </a:rPr>
              <a:t>Alumfareh MF, Humayun M, Ahmad Z, Khan A. An Intelligent LoRaWAN-based IoT Device for Monitoring and Control Solutions in Smart Farming through anomaly detection integrated with unsupervised machine learning. IEEE Access. 2024; 12:119072-119086.</a:t>
            </a:r>
            <a:endParaRPr lang="en-US" altLang="en-US" sz="1800" i="1" dirty="0">
              <a:solidFill>
                <a:schemeClr val="tx1"/>
              </a:solidFill>
              <a:latin typeface="Times New Roman" panose="02020603050405020304" pitchFamily="18" charset="0"/>
              <a:cs typeface="Times New Roman" panose="02020603050405020304" pitchFamily="18" charset="0"/>
            </a:endParaRPr>
          </a:p>
          <a:p>
            <a:r>
              <a:rPr lang="en-US" altLang="en-US" sz="1800" i="1" dirty="0">
                <a:solidFill>
                  <a:schemeClr val="tx1"/>
                </a:solidFill>
                <a:latin typeface="Times New Roman" panose="02020603050405020304" pitchFamily="18" charset="0"/>
                <a:cs typeface="Times New Roman" panose="02020603050405020304" pitchFamily="18" charset="0"/>
              </a:rPr>
              <a:t>John S, Arul Leena Rose PJ. Smart farming and precision agriculture and its need in today’s world. In: Smart and Sustainable Agriculture: Green Technologies and Innovations. 2024 Mar.</a:t>
            </a:r>
            <a:endParaRPr lang="en-US" altLang="en-US" sz="1800" i="1" dirty="0">
              <a:solidFill>
                <a:schemeClr val="tx1"/>
              </a:solidFill>
              <a:latin typeface="Times New Roman" panose="02020603050405020304" pitchFamily="18" charset="0"/>
              <a:cs typeface="Times New Roman" panose="02020603050405020304" pitchFamily="18" charset="0"/>
            </a:endParaRPr>
          </a:p>
          <a:p>
            <a:r>
              <a:rPr lang="en-US" altLang="en-US" sz="1800" i="1" dirty="0">
                <a:solidFill>
                  <a:schemeClr val="tx1"/>
                </a:solidFill>
                <a:latin typeface="Times New Roman" panose="02020603050405020304" pitchFamily="18" charset="0"/>
                <a:cs typeface="Times New Roman" panose="02020603050405020304" pitchFamily="18" charset="0"/>
              </a:rPr>
              <a:t>Yang H, Wen T, Yang X, Lin H. Deep learning agricultural information classification combined with Internet of Things technology in agricultural production and economic management. IEEE Access. 2022; 10:54713-9.</a:t>
            </a:r>
            <a:endParaRPr lang="en-US" altLang="en-US" sz="1800" i="1" dirty="0">
              <a:solidFill>
                <a:schemeClr val="tx1"/>
              </a:solidFill>
              <a:latin typeface="Times New Roman" panose="02020603050405020304" pitchFamily="18" charset="0"/>
              <a:cs typeface="Times New Roman" panose="02020603050405020304" pitchFamily="18" charset="0"/>
            </a:endParaRPr>
          </a:p>
          <a:p>
            <a:r>
              <a:rPr lang="en-US" altLang="en-US" sz="1800" i="1" dirty="0">
                <a:solidFill>
                  <a:schemeClr val="tx1"/>
                </a:solidFill>
                <a:latin typeface="Times New Roman" panose="02020603050405020304" pitchFamily="18" charset="0"/>
                <a:cs typeface="Times New Roman" panose="02020603050405020304" pitchFamily="18" charset="0"/>
              </a:rPr>
              <a:t>Kour VP, Arora S. Recent developments of the Internet of Things in agriculture: a survey. IEEE Access. 2020; 8:129924-57.</a:t>
            </a:r>
            <a:endParaRPr lang="en-US" altLang="en-US" sz="1800" i="1" dirty="0">
              <a:solidFill>
                <a:schemeClr val="tx1"/>
              </a:solidFill>
              <a:latin typeface="Times New Roman" panose="02020603050405020304" pitchFamily="18" charset="0"/>
              <a:cs typeface="Times New Roman" panose="02020603050405020304" pitchFamily="18" charset="0"/>
            </a:endParaRPr>
          </a:p>
          <a:p>
            <a:r>
              <a:rPr lang="en-US" altLang="en-US" sz="1800" i="1" dirty="0">
                <a:solidFill>
                  <a:schemeClr val="tx1"/>
                </a:solidFill>
                <a:latin typeface="Times New Roman" panose="02020603050405020304" pitchFamily="18" charset="0"/>
                <a:cs typeface="Times New Roman" panose="02020603050405020304" pitchFamily="18" charset="0"/>
              </a:rPr>
              <a:t>Neethirajan S. The role of sensors, big data, and machine learning in modern animal farming. Sens Bio-Sens Res. 2020; 29:100367.</a:t>
            </a:r>
            <a:endParaRPr lang="en-US" altLang="en-US" sz="1800" i="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1800"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47395" y="753110"/>
            <a:ext cx="10955020" cy="5610860"/>
          </a:xfrm>
        </p:spPr>
        <p:txBody>
          <a:bodyPr>
            <a:noAutofit/>
          </a:bodyPr>
          <a:lstStyle/>
          <a:p>
            <a:r>
              <a:rPr lang="en-US" altLang="en-US" sz="1950" i="1" dirty="0">
                <a:solidFill>
                  <a:schemeClr val="tx1"/>
                </a:solidFill>
                <a:latin typeface="Times New Roman" panose="02020603050405020304" pitchFamily="18" charset="0"/>
                <a:cs typeface="Times New Roman" panose="02020603050405020304" pitchFamily="18" charset="0"/>
                <a:sym typeface="+mn-ea"/>
              </a:rPr>
              <a:t>Iyapparaja M, Alshammari NK, Sathish Kumar M, Siva Rama Krishnan S, Chowdhary CL. Efficient Resource Allocation in Fog Computing Using QTCS Model. Comput Mater Contin. 2022;70(2):2225–2239.</a:t>
            </a:r>
            <a:endParaRPr lang="en-US" altLang="en-US" sz="1950" i="1" dirty="0">
              <a:solidFill>
                <a:schemeClr val="tx1"/>
              </a:solidFill>
              <a:latin typeface="Times New Roman" panose="02020603050405020304" pitchFamily="18" charset="0"/>
              <a:cs typeface="Times New Roman" panose="02020603050405020304" pitchFamily="18" charset="0"/>
            </a:endParaRPr>
          </a:p>
          <a:p>
            <a:r>
              <a:rPr lang="en-US" altLang="en-US" sz="1950" i="1" dirty="0">
                <a:solidFill>
                  <a:schemeClr val="tx1"/>
                </a:solidFill>
                <a:latin typeface="Times New Roman" panose="02020603050405020304" pitchFamily="18" charset="0"/>
                <a:cs typeface="Times New Roman" panose="02020603050405020304" pitchFamily="18" charset="0"/>
                <a:sym typeface="+mn-ea"/>
              </a:rPr>
              <a:t>Kumar Apat, S., Mishra, J., Srujan Raju, K., Padhy, N. IoT-Assisted Crop Monitoring Using Machine Learning Algorithms for Smart Farming. In: Kumar, R., Pattnaik, P.K., R. S. Tavares, J.M. (eds) Next Generation of Internet of Things. Lecture Notes in Networks and Systems, 2023;445: 978-981. </a:t>
            </a:r>
            <a:endParaRPr lang="en-US" altLang="en-US" sz="1950" i="1" dirty="0">
              <a:solidFill>
                <a:schemeClr val="tx1"/>
              </a:solidFill>
              <a:latin typeface="Times New Roman" panose="02020603050405020304" pitchFamily="18" charset="0"/>
              <a:cs typeface="Times New Roman" panose="02020603050405020304" pitchFamily="18" charset="0"/>
            </a:endParaRPr>
          </a:p>
          <a:p>
            <a:r>
              <a:rPr lang="en-US" altLang="en-US" sz="1950" i="1" dirty="0">
                <a:solidFill>
                  <a:schemeClr val="tx1"/>
                </a:solidFill>
                <a:latin typeface="Times New Roman" panose="02020603050405020304" pitchFamily="18" charset="0"/>
                <a:cs typeface="Times New Roman" panose="02020603050405020304" pitchFamily="18" charset="0"/>
                <a:sym typeface="+mn-ea"/>
              </a:rPr>
              <a:t>Sanjeevi P, Prasanna S, Siva Kumar B, Gunasekaran G, Alagiri I, Vijay Anand R. Precision agriculture and farming using Internet of Things based on wireless sensor network. Trans Emerg Telecommun Technol. 2020;31(12): e3978.</a:t>
            </a:r>
            <a:endParaRPr lang="en-US" altLang="en-US" sz="1950" i="1" dirty="0">
              <a:solidFill>
                <a:schemeClr val="tx1"/>
              </a:solidFill>
              <a:latin typeface="Times New Roman" panose="02020603050405020304" pitchFamily="18" charset="0"/>
              <a:cs typeface="Times New Roman" panose="02020603050405020304" pitchFamily="18" charset="0"/>
              <a:sym typeface="+mn-ea"/>
            </a:endParaRPr>
          </a:p>
          <a:p>
            <a:r>
              <a:rPr lang="en-US" altLang="en-US" sz="1950" i="1" dirty="0">
                <a:solidFill>
                  <a:schemeClr val="tx1"/>
                </a:solidFill>
                <a:latin typeface="Times New Roman" panose="02020603050405020304" pitchFamily="18" charset="0"/>
                <a:cs typeface="Times New Roman" panose="02020603050405020304" pitchFamily="18" charset="0"/>
                <a:sym typeface="+mn-ea"/>
              </a:rPr>
              <a:t>Vaishnnave MP, Manivannan R. Chapter 4: An empirical study of crop yield prediction using reinforcement learning. In: Kanthavel R, Ananthajothi K, Balamurugan S, Ganesh RK, editors. Artificial Intelligent Techniques for Wireless Communication and Networking. Hoboken (NJ): Wiley; 2022. </a:t>
            </a:r>
            <a:endParaRPr lang="en-US" altLang="en-US" sz="1950" i="1" dirty="0">
              <a:solidFill>
                <a:schemeClr val="tx1"/>
              </a:solidFill>
              <a:latin typeface="Times New Roman" panose="02020603050405020304" pitchFamily="18" charset="0"/>
              <a:cs typeface="Times New Roman" panose="02020603050405020304" pitchFamily="18" charset="0"/>
            </a:endParaRPr>
          </a:p>
          <a:p>
            <a:r>
              <a:rPr lang="en-US" altLang="en-US" sz="1950" i="1" dirty="0">
                <a:solidFill>
                  <a:schemeClr val="tx1"/>
                </a:solidFill>
                <a:latin typeface="Times New Roman" panose="02020603050405020304" pitchFamily="18" charset="0"/>
                <a:cs typeface="Times New Roman" panose="02020603050405020304" pitchFamily="18" charset="0"/>
                <a:sym typeface="+mn-ea"/>
              </a:rPr>
              <a:t>G. Mohyuddin, M. A. Khan, A. Haseeb, S. Mahpara, M. Waseem and A. M. Saleh, "Evaluation of Machine Learning Approaches for Precision Farming in Smart Agriculture System: A Comprehensive Review," IEEE Access, 2024;12:60155-60184.</a:t>
            </a:r>
            <a:endParaRPr lang="en-US" altLang="en-US" sz="1950" i="1" dirty="0">
              <a:solidFill>
                <a:schemeClr val="tx1"/>
              </a:solidFill>
              <a:latin typeface="Times New Roman" panose="02020603050405020304" pitchFamily="18" charset="0"/>
              <a:cs typeface="Times New Roman" panose="02020603050405020304" pitchFamily="18" charset="0"/>
            </a:endParaRPr>
          </a:p>
          <a:p>
            <a:endParaRPr lang="en-US" altLang="en-US" sz="1950"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83933" y="2142064"/>
            <a:ext cx="6815669" cy="1515533"/>
          </a:xfrm>
        </p:spPr>
        <p:txBody>
          <a:bodyPr/>
          <a:lstStyle/>
          <a:p>
            <a:r>
              <a:rPr lang="en-IN" b="1" i="1" dirty="0">
                <a:latin typeface="Algerian" panose="04020705040A02060702" pitchFamily="82" charset="0"/>
              </a:rPr>
              <a:t>Thank You</a:t>
            </a:r>
            <a:endParaRPr lang="en-IN" b="1" i="1" dirty="0">
              <a:latin typeface="Algerian" panose="04020705040A02060702" pitchFamily="82" charset="0"/>
            </a:endParaRPr>
          </a:p>
        </p:txBody>
      </p:sp>
      <p:sp>
        <p:nvSpPr>
          <p:cNvPr id="5" name="Subtitle 4"/>
          <p:cNvSpPr>
            <a:spLocks noGrp="1"/>
          </p:cNvSpPr>
          <p:nvPr>
            <p:ph type="subTitle" idx="1"/>
          </p:nvPr>
        </p:nvSpPr>
        <p:spPr/>
        <p:txBody>
          <a:bodyPr/>
          <a:lstStyle/>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69616"/>
            <a:ext cx="9601196" cy="1303867"/>
          </a:xfrm>
        </p:spPr>
        <p:txBody>
          <a:bodyPr/>
          <a:lstStyle/>
          <a:p>
            <a:r>
              <a:rPr lang="en-I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0" y="2568507"/>
            <a:ext cx="9955191" cy="3774420"/>
          </a:xfrm>
        </p:spPr>
        <p:txBody>
          <a:bodyPr>
            <a:normAutofit/>
          </a:bodyPr>
          <a:lstStyle/>
          <a:p>
            <a:pPr algn="just"/>
            <a:r>
              <a:rPr lang="en-IN" dirty="0">
                <a:latin typeface="Times New Roman" panose="02020603050405020304" pitchFamily="18" charset="0"/>
                <a:cs typeface="Times New Roman" panose="02020603050405020304" pitchFamily="18" charset="0"/>
              </a:rPr>
              <a:t>Agriculture has been a fundamental pillar of human civilization, supplying essential resources and sustenance for generation.</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Smart Farming: combine advanced technologies like the Internet of Things(IoT) and  Artificial Intelligence(AI).</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Farmers face issues like unpredictable weather, soil, degradation and delayed detection of crop diseases.</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Sensor collect real-time data on soil moisture soil, temperature, humidity and light intensity.</a:t>
            </a:r>
            <a:endParaRPr lang="en-IN"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Definition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Unpredictable Weather: Farmers struggle with erratic weather patterns which impact crop planning and yield.</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Delayed Detection of Diseases: Traditional methods are slow in identifying crop diseases.</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Inefficiency in Resource Use: Without precise data, farmers may misuse water, fertilizers and pesticides.</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Smart Solutions: using IoT and AI to crop monitoring and management.</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Need For The Project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Growing  population pressure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Problems with Traditional Farming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Demand for Sustainable Practices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Technology Advancements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Improved Decision-making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Food Security and Resource Management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dirty="0">
                <a:latin typeface="Times New Roman" panose="02020603050405020304" pitchFamily="18" charset="0"/>
                <a:cs typeface="Times New Roman" panose="02020603050405020304" pitchFamily="18" charset="0"/>
              </a:rPr>
              <a:t>Scope and Significance</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It focuses on real of agriculture time monitoring and control monitoring and control.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system uses unsupervised machine learning algorithms and predictive model.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It aims to cover large geographical areas.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Eco-friendly  farming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Cost-Effectiveness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Future Innovation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453813"/>
            <a:ext cx="9601196" cy="676986"/>
          </a:xfrm>
        </p:spPr>
        <p:txBody>
          <a:bodyPr>
            <a:normAutofit fontScale="90000"/>
          </a:bodyPr>
          <a:lstStyle/>
          <a:p>
            <a:r>
              <a:rPr lang="en-IN"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endParaRPr lang="en-IN" dirty="0">
              <a:latin typeface="Times New Roman" panose="02020603050405020304" pitchFamily="18" charset="0"/>
              <a:cs typeface="Times New Roman" panose="02020603050405020304" pitchFamily="18" charset="0"/>
            </a:endParaRPr>
          </a:p>
          <a:p>
            <a:endParaRPr lang="en-IN" dirty="0"/>
          </a:p>
        </p:txBody>
      </p:sp>
      <p:graphicFrame>
        <p:nvGraphicFramePr>
          <p:cNvPr id="5" name="Table 4"/>
          <p:cNvGraphicFramePr>
            <a:graphicFrameLocks noGrp="1"/>
          </p:cNvGraphicFramePr>
          <p:nvPr>
            <p:custDataLst>
              <p:tags r:id="rId1"/>
            </p:custDataLst>
          </p:nvPr>
        </p:nvGraphicFramePr>
        <p:xfrm>
          <a:off x="767715" y="1182370"/>
          <a:ext cx="10778490" cy="5086985"/>
        </p:xfrm>
        <a:graphic>
          <a:graphicData uri="http://schemas.openxmlformats.org/drawingml/2006/table">
            <a:tbl>
              <a:tblPr firstRow="1" firstCol="1" bandRow="1">
                <a:tableStyleId>{284E427A-3D55-4303-BF80-6455036E1DE7}</a:tableStyleId>
              </a:tblPr>
              <a:tblGrid>
                <a:gridCol w="1350010"/>
                <a:gridCol w="1122045"/>
                <a:gridCol w="2061210"/>
                <a:gridCol w="2214880"/>
                <a:gridCol w="2078990"/>
                <a:gridCol w="1951355"/>
              </a:tblGrid>
              <a:tr h="558800">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Title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Authors &amp; Year</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Key Focus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Methods/</a:t>
                      </a:r>
                      <a:endParaRPr sz="1000">
                        <a:solidFill>
                          <a:schemeClr val="tx1"/>
                        </a:solidFill>
                        <a:latin typeface="Times New Roman" panose="02020603050405020304" pitchFamily="18" charset="0"/>
                        <a:cs typeface="Times New Roman" panose="02020603050405020304" pitchFamily="18" charset="0"/>
                      </a:endParaRPr>
                    </a:p>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Technologies Used</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Findings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b="1">
                          <a:solidFill>
                            <a:schemeClr val="tx1"/>
                          </a:solidFill>
                          <a:latin typeface="Times New Roman" panose="02020603050405020304" pitchFamily="18" charset="0"/>
                          <a:ea typeface="Times New Roman" panose="02020603050405020304"/>
                          <a:cs typeface="Times New Roman" panose="02020603050405020304" pitchFamily="18" charset="0"/>
                        </a:rPr>
                        <a:t>Relevance to Smart Agriculture</a:t>
                      </a:r>
                      <a:endParaRPr sz="1000" b="1">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882140">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Evaluation of Machine Learning Approaches for Precision Farming in Smart Agriculture Systems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Ghulam Mohyuddin et al., 2024</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Comprehensive review of ML in precision agriculture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ML algorithms (SVM, CNN, RF), IoT, UAVs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ML enhances soil analysis, crop prediction, disease detection, and irrigation control</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Demonstrates ML's critical role in transforming traditional farming into data-driven, efficient practices</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411605">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Robust and Efficient Machine Learning Model for Smart Farming Decisions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S.K. Apat et al., 2022</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Development of a Heterogeneous Ensemble Learning Environment (HELE)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Random Forest, SVM, KNN, LSTM, IoT sensor data</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HELE outperforms single models in yield prediction (up to 99.27% accuracy)</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Highlights benefit of ensemble ML systems using real-time environmental data for smart decisions</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234440">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LoRaFarM: A LoRaWAN-Based Smart Farming Modular IoT Architecture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Codeluppi et al., 2020</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Modular IoT system for data collection and monitoring</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LoRaWAN, WSNs, cloud-based dashboards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Deployed in real farms for soil and crop monitoring; energy-efficient and scalable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Offers low-cost, scalable architecture for integrating IoT into smart farms</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custDataLst>
              <p:tags r:id="rId1"/>
            </p:custDataLst>
          </p:nvPr>
        </p:nvGraphicFramePr>
        <p:xfrm>
          <a:off x="783590" y="621665"/>
          <a:ext cx="10807700" cy="5542915"/>
        </p:xfrm>
        <a:graphic>
          <a:graphicData uri="http://schemas.openxmlformats.org/drawingml/2006/table">
            <a:tbl>
              <a:tblPr firstRow="1" firstCol="1" bandRow="1">
                <a:tableStyleId>{284E427A-3D55-4303-BF80-6455036E1DE7}</a:tableStyleId>
              </a:tblPr>
              <a:tblGrid>
                <a:gridCol w="1204595"/>
                <a:gridCol w="1329055"/>
                <a:gridCol w="2028190"/>
                <a:gridCol w="1946275"/>
                <a:gridCol w="2028190"/>
                <a:gridCol w="2271395"/>
              </a:tblGrid>
              <a:tr h="575310">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Title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Authors &amp; Year</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Key Focus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Methods/</a:t>
                      </a:r>
                      <a:endParaRPr sz="1000">
                        <a:solidFill>
                          <a:schemeClr val="tx1"/>
                        </a:solidFill>
                        <a:latin typeface="Times New Roman" panose="02020603050405020304" pitchFamily="18" charset="0"/>
                        <a:cs typeface="Times New Roman" panose="02020603050405020304" pitchFamily="18" charset="0"/>
                      </a:endParaRPr>
                    </a:p>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Technologies Used</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Findings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gn="ctr">
                        <a:lnSpc>
                          <a:spcPct val="150000"/>
                        </a:lnSpc>
                        <a:spcBef>
                          <a:spcPct val="0"/>
                        </a:spcBef>
                        <a:spcAft>
                          <a:spcPts val="800"/>
                        </a:spcAft>
                        <a:buNone/>
                      </a:pPr>
                      <a:r>
                        <a:rPr sz="100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Relevance to Smart Agriculture</a:t>
                      </a:r>
                      <a:endParaRPr sz="1000" b="1">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ctr">
                        <a:lnSpc>
                          <a:spcPct val="150000"/>
                        </a:lnSpc>
                        <a:spcBef>
                          <a:spcPct val="0"/>
                        </a:spcBef>
                        <a:spcAft>
                          <a:spcPts val="800"/>
                        </a:spcAft>
                        <a:buNone/>
                      </a:pPr>
                      <a:endParaRPr lang="en-US" sz="1000" b="1">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412875">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Intelligent LoRaWAN-Based IoT Device for Monitoring &amp; Control in Smart Farming</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Alumfareh et al., 2024</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Smart farming via ML-embedded IoT system</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LoRaWAN, Isolation Forest, RF, LR</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Real-time anomaly detection and prediction of temperature/humidity variations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Enables precision agriculture in remote, resource-limited farms</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177925">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Deep Learning Agricultural Information Classification with IoT</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He Yang et al., 2022</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Use of DL for scientific content classification in agriculture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DL (forward/reverse algorithms), IoT, cross-entropy optimization</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Achieved high classification accuracy; improved search relevance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Enhances agricultural research dissemination and supports economic management.</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990600">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Role of Sensors, Big Data &amp; ML in Modern Animal Farming</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 Neethirajan, 2020</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Review of digital technologies in livestock farming</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Sensors (RFID, thermal, vision), ML, big data, mechanistic models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Boosts productivity, welfare, and disease prevention in livestock</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ea typeface="Times New Roman" panose="02020603050405020304"/>
                          <a:cs typeface="Times New Roman" panose="02020603050405020304" pitchFamily="18" charset="0"/>
                        </a:rPr>
                        <a:t>Critical for transitioning animal farming to tech-enhanced, scalable operations</a:t>
                      </a:r>
                      <a:endParaRPr sz="1000">
                        <a:solidFill>
                          <a:schemeClr val="tx1"/>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tc>
              </a:tr>
              <a:tr h="1386205">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Smart Farming and Precision Agriculture: Need in Today’s World</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Sreya John &amp; P.J. Arul Leena Rose, 2024</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Conceptual analysis of smart and precision farming</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IoT, ML, Big Data, automation systems</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pPr>
                      <a:r>
                        <a:rPr sz="1000">
                          <a:solidFill>
                            <a:schemeClr val="tx1"/>
                          </a:solidFill>
                          <a:latin typeface="Times New Roman" panose="02020603050405020304" pitchFamily="18" charset="0"/>
                          <a:cs typeface="Times New Roman" panose="02020603050405020304" pitchFamily="18" charset="0"/>
                        </a:rPr>
                        <a:t>Enhances food security, reduces environmental impact, optimizes input use</a:t>
                      </a:r>
                      <a:endParaRPr sz="100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pPr marL="0" indent="0">
                        <a:lnSpc>
                          <a:spcPct val="150000"/>
                        </a:lnSpc>
                        <a:spcBef>
                          <a:spcPct val="0"/>
                        </a:spcBef>
                        <a:spcAft>
                          <a:spcPts val="800"/>
                        </a:spcAft>
                        <a:buNone/>
                      </a:pPr>
                      <a:r>
                        <a:rPr lang="en-US" altLang="en-US" sz="1000">
                          <a:solidFill>
                            <a:schemeClr val="tx1"/>
                          </a:solidFill>
                          <a:latin typeface="Times New Roman" panose="02020603050405020304" pitchFamily="18" charset="0"/>
                          <a:cs typeface="Times New Roman" panose="02020603050405020304" pitchFamily="18" charset="0"/>
                        </a:rPr>
                        <a:t>Establishes smart farming as essential for sustainable global agriculture</a:t>
                      </a:r>
                      <a:endParaRPr lang="en-US" altLang="en-US" sz="1000">
                        <a:solidFill>
                          <a:schemeClr val="tx1"/>
                        </a:solidFill>
                        <a:latin typeface="Times New Roman" panose="02020603050405020304" pitchFamily="18" charset="0"/>
                        <a:cs typeface="Times New Roman" panose="02020603050405020304" pitchFamily="18" charset="0"/>
                      </a:endParaRPr>
                    </a:p>
                  </a:txBody>
                  <a:tcPr marL="68580" marR="68580" marT="0" marB="0"/>
                </a:tc>
              </a:tr>
            </a:tbl>
          </a:graphicData>
        </a:graphic>
      </p:graphicFrame>
    </p:spTree>
  </p:cSld>
  <p:clrMapOvr>
    <a:masterClrMapping/>
  </p:clrMapOvr>
</p:sld>
</file>

<file path=ppt/tags/tag1.xml><?xml version="1.0" encoding="utf-8"?>
<p:tagLst xmlns:p="http://schemas.openxmlformats.org/presentationml/2006/main">
  <p:tag name="TABLE_ENDDRAG_ORIGIN_RECT" val="848*400"/>
  <p:tag name="TABLE_ENDDRAG_RECT" val="35*81*848*400"/>
</p:tagLst>
</file>

<file path=ppt/tags/tag2.xml><?xml version="1.0" encoding="utf-8"?>
<p:tagLst xmlns:p="http://schemas.openxmlformats.org/presentationml/2006/main">
  <p:tag name="TABLE_ENDDRAG_ORIGIN_RECT" val="851*436"/>
  <p:tag name="TABLE_ENDDRAG_RECT" val="61*48*851*436"/>
</p:tagLst>
</file>

<file path=ppt/tags/tag3.xml><?xml version="1.0" encoding="utf-8"?>
<p:tagLst xmlns:p="http://schemas.openxmlformats.org/presentationml/2006/main">
  <p:tag name="TABLE_ENDDRAG_ORIGIN_RECT" val="707*248"/>
  <p:tag name="TABLE_ENDDRAG_RECT" val="135*209*707*248"/>
</p:tagLst>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11801</Words>
  <Application>WPS Presentation</Application>
  <PresentationFormat>Widescreen</PresentationFormat>
  <Paragraphs>392</Paragraphs>
  <Slides>34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SimSun</vt:lpstr>
      <vt:lpstr>Wingdings</vt:lpstr>
      <vt:lpstr>Arial</vt:lpstr>
      <vt:lpstr>Times New Roman</vt:lpstr>
      <vt:lpstr>Times New Roman</vt:lpstr>
      <vt:lpstr>Garamond</vt:lpstr>
      <vt:lpstr>Segoe Print</vt:lpstr>
      <vt:lpstr>Microsoft YaHei</vt:lpstr>
      <vt:lpstr>Arial Unicode MS</vt:lpstr>
      <vt:lpstr>Calibri</vt:lpstr>
      <vt:lpstr>Calibri Light</vt:lpstr>
      <vt:lpstr>Mangal</vt:lpstr>
      <vt:lpstr>Algerian</vt:lpstr>
      <vt:lpstr>Gabriola</vt:lpstr>
      <vt:lpstr>Organic</vt:lpstr>
      <vt:lpstr>        A.G.M RURAL COLLEGE OF ENGINEERING AND            TECHNOLOGY VARUR, HUBBALLI  (Department Of Computer Science Engineering)              </vt:lpstr>
      <vt:lpstr>CONTENTS</vt:lpstr>
      <vt:lpstr>PowerPoint 演示文稿</vt:lpstr>
      <vt:lpstr>Introduction</vt:lpstr>
      <vt:lpstr>Problem Definition</vt:lpstr>
      <vt:lpstr>Need For The Project</vt:lpstr>
      <vt:lpstr>Scope and Significance </vt:lpstr>
      <vt:lpstr>Literature Survey</vt:lpstr>
      <vt:lpstr>PowerPoint 演示文稿</vt:lpstr>
      <vt:lpstr>Gaps in Existing Technology</vt:lpstr>
      <vt:lpstr>Problem Statement</vt:lpstr>
      <vt:lpstr>Solution</vt:lpstr>
      <vt:lpstr>Objectives</vt:lpstr>
      <vt:lpstr>Data Flow Diagram</vt:lpstr>
      <vt:lpstr>PowerPoint 演示文稿</vt:lpstr>
      <vt:lpstr>Methodology</vt:lpstr>
      <vt:lpstr>Stage 1 : Crop Recommendation System</vt:lpstr>
      <vt:lpstr>Stage 2: IOT Device Setup</vt:lpstr>
      <vt:lpstr>Stage 3: Data Collection and Transmission</vt:lpstr>
      <vt:lpstr>Stage 4: Model Deployment and Integration</vt:lpstr>
      <vt:lpstr>Functional Requirements</vt:lpstr>
      <vt:lpstr>Non Functional Requirements</vt:lpstr>
      <vt:lpstr>Technologies Used</vt:lpstr>
      <vt:lpstr>Results</vt:lpstr>
      <vt:lpstr>PowerPoint 演示文稿</vt:lpstr>
      <vt:lpstr>PowerPoint 演示文稿</vt:lpstr>
      <vt:lpstr>PowerPoint 演示文稿</vt:lpstr>
      <vt:lpstr>PowerPoint 演示文稿</vt:lpstr>
      <vt:lpstr>PowerPoint 演示文稿</vt:lpstr>
      <vt:lpstr>Conclusion</vt:lpstr>
      <vt:lpstr>Future Scope</vt:lpstr>
      <vt:lpstr>References</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A.G.M RURAL COLLEGE OF ENGINEERING AND            TECHNOLOGY VARUR, HUBBALLI  (Department Of Computer Science Engineering)</dc:title>
  <dc:creator>Vidya Y</dc:creator>
  <cp:lastModifiedBy>Asus</cp:lastModifiedBy>
  <cp:revision>140</cp:revision>
  <dcterms:created xsi:type="dcterms:W3CDTF">2025-03-06T07:54:00Z</dcterms:created>
  <dcterms:modified xsi:type="dcterms:W3CDTF">2025-05-28T18:55:45Z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B416EEA3A2EA47A0B9C4692540C067B2_12</vt:lpwstr>
  </property>
  <property fmtid="{D5CDD505-2E9C-101B-9397-08002B2CF9AE}" pid="3" name="KSOProductBuildVer">
    <vt:lpwstr>1033-12.2.0.21179</vt:lpwstr>
  </property>
</Properties>
</file>